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sldIdLst>
    <p:sldId id="256" r:id="rId2"/>
    <p:sldId id="395" r:id="rId3"/>
    <p:sldId id="369" r:id="rId4"/>
    <p:sldId id="400" r:id="rId5"/>
    <p:sldId id="401" r:id="rId6"/>
    <p:sldId id="402" r:id="rId7"/>
    <p:sldId id="403" r:id="rId8"/>
    <p:sldId id="404" r:id="rId9"/>
    <p:sldId id="394" r:id="rId10"/>
    <p:sldId id="372" r:id="rId11"/>
    <p:sldId id="435" r:id="rId12"/>
    <p:sldId id="397" r:id="rId13"/>
    <p:sldId id="396" r:id="rId14"/>
    <p:sldId id="379" r:id="rId15"/>
    <p:sldId id="416" r:id="rId16"/>
    <p:sldId id="418" r:id="rId17"/>
    <p:sldId id="427" r:id="rId18"/>
    <p:sldId id="428" r:id="rId19"/>
    <p:sldId id="429" r:id="rId20"/>
    <p:sldId id="436" r:id="rId21"/>
    <p:sldId id="437" r:id="rId22"/>
    <p:sldId id="413" r:id="rId23"/>
    <p:sldId id="414" r:id="rId24"/>
    <p:sldId id="434" r:id="rId25"/>
    <p:sldId id="364" r:id="rId26"/>
    <p:sldId id="283"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6600"/>
    <a:srgbClr val="FFC000"/>
    <a:srgbClr val="FF0000"/>
    <a:srgbClr val="FFFFFF"/>
    <a:srgbClr val="996633"/>
    <a:srgbClr val="7030A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9674" autoAdjust="0"/>
  </p:normalViewPr>
  <p:slideViewPr>
    <p:cSldViewPr>
      <p:cViewPr varScale="1">
        <p:scale>
          <a:sx n="70" d="100"/>
          <a:sy n="70" d="100"/>
        </p:scale>
        <p:origin x="-6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CDE80A5D-E116-41B8-BB01-265F7BCEE9FE}" type="datetimeFigureOut">
              <a:rPr lang="en-US"/>
              <a:pPr>
                <a:defRPr/>
              </a:pPr>
              <a:t>3/4/2012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5717CE76-3A73-410F-9925-0508D781095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components</a:t>
            </a:r>
            <a:r>
              <a:rPr lang="en-US" baseline="0" dirty="0" smtClean="0"/>
              <a:t> can be seen more clearly here.</a:t>
            </a:r>
            <a:endParaRPr lang="en-US" dirty="0"/>
          </a:p>
        </p:txBody>
      </p:sp>
      <p:sp>
        <p:nvSpPr>
          <p:cNvPr id="4" name="Date Placeholder 3"/>
          <p:cNvSpPr>
            <a:spLocks noGrp="1"/>
          </p:cNvSpPr>
          <p:nvPr>
            <p:ph type="dt" idx="10"/>
          </p:nvPr>
        </p:nvSpPr>
        <p:spPr/>
        <p:txBody>
          <a:bodyPr/>
          <a:lstStyle/>
          <a:p>
            <a:fld id="{E14D3D1D-A457-478B-9C90-BAEEC4D0D363}" type="datetime1">
              <a:rPr lang="en-US" smtClean="0"/>
              <a:pPr/>
              <a:t>3/5/2012</a:t>
            </a:fld>
            <a:endParaRPr lang="en-US" dirty="0"/>
          </a:p>
        </p:txBody>
      </p:sp>
      <p:sp>
        <p:nvSpPr>
          <p:cNvPr id="5" name="Slide Number Placeholder 4"/>
          <p:cNvSpPr>
            <a:spLocks noGrp="1"/>
          </p:cNvSpPr>
          <p:nvPr>
            <p:ph type="sldNum" sz="quarter" idx="11"/>
          </p:nvPr>
        </p:nvSpPr>
        <p:spPr/>
        <p:txBody>
          <a:bodyPr/>
          <a:lstStyle/>
          <a:p>
            <a:fld id="{7C3C04A2-5A40-47AB-9A9D-91EBDEDC08ED}"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eaLnBrk="1" fontAlgn="auto" hangingPunct="1">
              <a:spcBef>
                <a:spcPts val="0"/>
              </a:spcBef>
              <a:spcAft>
                <a:spcPts val="0"/>
              </a:spcAft>
              <a:defRPr/>
            </a:pPr>
            <a:r>
              <a:rPr lang="en-US" dirty="0" smtClean="0"/>
              <a:t>ANSYS Stress Analysis indicates maximum deflections</a:t>
            </a:r>
            <a:r>
              <a:rPr lang="en-US" baseline="0" dirty="0" smtClean="0"/>
              <a:t> are relatively small based on the worst case loading conditions of the previous slide for both helical and planar modes. However, the effects on overall performance are not fully understood. </a:t>
            </a:r>
            <a:r>
              <a:rPr lang="en-US" dirty="0" smtClean="0">
                <a:solidFill>
                  <a:srgbClr val="0070C0"/>
                </a:solidFill>
              </a:rPr>
              <a:t>In “zero” field modes deformations should not be critical for the </a:t>
            </a:r>
            <a:r>
              <a:rPr lang="en-US" dirty="0" err="1" smtClean="0">
                <a:solidFill>
                  <a:srgbClr val="0070C0"/>
                </a:solidFill>
              </a:rPr>
              <a:t>undulator</a:t>
            </a:r>
            <a:r>
              <a:rPr lang="en-US" dirty="0" smtClean="0">
                <a:solidFill>
                  <a:srgbClr val="0070C0"/>
                </a:solidFill>
              </a:rPr>
              <a:t> performance</a:t>
            </a:r>
            <a:r>
              <a:rPr lang="en-US" dirty="0"/>
              <a:t>.</a:t>
            </a:r>
            <a:endParaRPr lang="en-US" dirty="0" smtClean="0">
              <a:solidFill>
                <a:srgbClr val="0070C0"/>
              </a:solidFill>
            </a:endParaRPr>
          </a:p>
        </p:txBody>
      </p:sp>
      <p:sp>
        <p:nvSpPr>
          <p:cNvPr id="4" name="Date Placeholder 3"/>
          <p:cNvSpPr>
            <a:spLocks noGrp="1"/>
          </p:cNvSpPr>
          <p:nvPr>
            <p:ph type="dt" idx="10"/>
          </p:nvPr>
        </p:nvSpPr>
        <p:spPr/>
        <p:txBody>
          <a:bodyPr/>
          <a:lstStyle/>
          <a:p>
            <a:fld id="{DB32D6E4-B1DB-4B5E-93F3-9F4F8DB577AE}" type="datetime1">
              <a:rPr lang="en-US" smtClean="0"/>
              <a:pPr/>
              <a:t>3/5/2012</a:t>
            </a:fld>
            <a:endParaRPr lang="en-US" dirty="0"/>
          </a:p>
        </p:txBody>
      </p:sp>
      <p:sp>
        <p:nvSpPr>
          <p:cNvPr id="5" name="Slide Number Placeholder 4"/>
          <p:cNvSpPr>
            <a:spLocks noGrp="1"/>
          </p:cNvSpPr>
          <p:nvPr>
            <p:ph type="sldNum" sz="quarter" idx="11"/>
          </p:nvPr>
        </p:nvSpPr>
        <p:spPr/>
        <p:txBody>
          <a:bodyPr/>
          <a:lstStyle/>
          <a:p>
            <a:fld id="{7C3C04A2-5A40-47AB-9A9D-91EBDEDC08ED}" type="slidenum">
              <a:rPr lang="en-US" smtClean="0"/>
              <a:pPr/>
              <a:t>16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possible solution being investigated. A 6.35 mm ceramic</a:t>
            </a:r>
            <a:r>
              <a:rPr lang="en-US" baseline="0" dirty="0" smtClean="0"/>
              <a:t> tube (as used for an MMF measurement fixture) could be used as a guide rod to help negotiate the vacuum chamber tube through the permanent magnets. A special adaptor would need to be applied to the mating end of this guide rod. The vacuum chamber tube could be either pushed with light pressure or pulled with the guide rod securely attached to the open end of the tube to prevent damage to the end of the tube or impacts of the tube on the PMs.</a:t>
            </a:r>
            <a:endParaRPr lang="en-US" dirty="0"/>
          </a:p>
        </p:txBody>
      </p:sp>
      <p:sp>
        <p:nvSpPr>
          <p:cNvPr id="4" name="Date Placeholder 3"/>
          <p:cNvSpPr>
            <a:spLocks noGrp="1"/>
          </p:cNvSpPr>
          <p:nvPr>
            <p:ph type="dt" idx="10"/>
          </p:nvPr>
        </p:nvSpPr>
        <p:spPr/>
        <p:txBody>
          <a:bodyPr/>
          <a:lstStyle/>
          <a:p>
            <a:fld id="{F0662645-3016-4D18-B202-6AF9CAAE2644}" type="datetime1">
              <a:rPr lang="en-US" smtClean="0"/>
              <a:pPr/>
              <a:t>3/5/2012</a:t>
            </a:fld>
            <a:endParaRPr lang="en-US" dirty="0"/>
          </a:p>
        </p:txBody>
      </p:sp>
      <p:sp>
        <p:nvSpPr>
          <p:cNvPr id="5" name="Slide Number Placeholder 4"/>
          <p:cNvSpPr>
            <a:spLocks noGrp="1"/>
          </p:cNvSpPr>
          <p:nvPr>
            <p:ph type="sldNum" sz="quarter" idx="11"/>
          </p:nvPr>
        </p:nvSpPr>
        <p:spPr/>
        <p:txBody>
          <a:bodyPr/>
          <a:lstStyle/>
          <a:p>
            <a:fld id="{7C3C04A2-5A40-47AB-9A9D-91EBDEDC08ED}"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7675F1C5-7C11-49E7-A3C0-7D4317F6F8AA}" type="slidenum">
              <a:rPr lang="en-US"/>
              <a:pPr>
                <a:defRPr/>
              </a:pPr>
              <a:t>‹#›</a:t>
            </a:fld>
            <a:endParaRPr lang="en-US"/>
          </a:p>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B1DA574E-1696-42B1-A60B-257941AE64F0}" type="slidenum">
              <a:rPr lang="en-US"/>
              <a:pPr>
                <a:defRPr/>
              </a:pPr>
              <a:t>‹#›</a:t>
            </a:fld>
            <a:endParaRPr lang="en-US"/>
          </a:p>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152400"/>
            <a:ext cx="2155825"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315075"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40E4B816-1C85-40D2-9141-C0FEFB6D7C66}" type="slidenum">
              <a:rPr lang="en-US"/>
              <a:pPr>
                <a:defRPr/>
              </a:pPr>
              <a:t>‹#›</a:t>
            </a:fld>
            <a:endParaRPr lang="en-US"/>
          </a:p>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2667000" y="6245225"/>
            <a:ext cx="3733800" cy="476250"/>
          </a:xfrm>
        </p:spPr>
        <p:txBody>
          <a:bodyPr/>
          <a:lstStyle>
            <a:lvl1pPr>
              <a:defRPr/>
            </a:lvl1pPr>
          </a:lstStyle>
          <a:p>
            <a:r>
              <a:rPr lang="en-US"/>
              <a:t>FLS 2010, SLAC March 1-5, 2010</a:t>
            </a: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9C5FDA2A-89C8-42CA-BE83-2026B382F1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5334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400"/>
            </a:lvl2pPr>
            <a:lvl3pPr>
              <a:defRPr sz="22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A625342F-D5CD-4230-9496-87976CC95051}" type="slidenum">
              <a:rPr lang="en-US"/>
              <a:pPr>
                <a:defRPr/>
              </a:pPr>
              <a:t>‹#›</a:t>
            </a:fld>
            <a:endParaRPr lang="en-US"/>
          </a:p>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D85B729D-66B8-4801-A0C0-4DD525B7693C}" type="slidenum">
              <a:rPr lang="en-US"/>
              <a:pPr>
                <a:defRPr/>
              </a:pPr>
              <a:t>‹#›</a:t>
            </a:fld>
            <a:endParaRPr lang="en-US"/>
          </a:p>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54AE0A3F-D16F-4825-82C7-EE7862EAFD72}" type="slidenum">
              <a:rPr lang="en-US"/>
              <a:pPr>
                <a:defRPr/>
              </a:pPr>
              <a:t>‹#›</a:t>
            </a:fld>
            <a:endParaRPr lang="en-US"/>
          </a:p>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17D1C01D-B46E-42AB-B575-BA79A6A72D6A}" type="slidenum">
              <a:rPr lang="en-US"/>
              <a:pPr>
                <a:defRPr/>
              </a:pPr>
              <a:t>‹#›</a:t>
            </a:fld>
            <a:endParaRPr lang="en-US"/>
          </a:p>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Presentation Title</a:t>
            </a:r>
            <a:endParaRPr lang="en-US" dirty="0">
              <a:cs typeface="Arial" charset="0"/>
            </a:endParaRPr>
          </a:p>
          <a:p>
            <a:pPr>
              <a:defRPr/>
            </a:pPr>
            <a:r>
              <a:rPr lang="en-US" dirty="0"/>
              <a:t>Page </a:t>
            </a:r>
            <a:fld id="{13C4F1D0-DD26-4727-B056-17A89D8B1673}" type="slidenum">
              <a:rPr lang="en-US"/>
              <a:pPr>
                <a:defRPr/>
              </a:pPr>
              <a:t>‹#›</a:t>
            </a:fld>
            <a:endParaRPr lang="en-US" dirty="0"/>
          </a:p>
          <a:p>
            <a:pPr>
              <a:defRPr/>
            </a:pP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79CBBE34-A2D4-4BB4-8FBA-65C864222FBC}" type="slidenum">
              <a:rPr lang="en-US"/>
              <a:pPr>
                <a:defRPr/>
              </a:pPr>
              <a:t>‹#›</a:t>
            </a:fld>
            <a:endParaRPr lang="en-US"/>
          </a:p>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A86B3A60-F6AB-497C-9773-DC583D44A6EA}" type="slidenum">
              <a:rPr lang="en-US"/>
              <a:pPr>
                <a:defRPr/>
              </a:pPr>
              <a:t>‹#›</a:t>
            </a:fld>
            <a:endParaRPr lang="en-US"/>
          </a:p>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Presentation Title</a:t>
            </a:r>
            <a:endParaRPr lang="en-US">
              <a:cs typeface="Arial" charset="0"/>
            </a:endParaRPr>
          </a:p>
          <a:p>
            <a:pPr>
              <a:defRPr/>
            </a:pPr>
            <a:r>
              <a:rPr lang="en-US"/>
              <a:t>Page </a:t>
            </a:r>
            <a:fld id="{C5ADB3E7-3F6F-41D9-8166-2EACA898F817}" type="slidenum">
              <a:rPr lang="en-US"/>
              <a:pPr>
                <a:defRPr/>
              </a:pPr>
              <a:t>‹#›</a:t>
            </a:fld>
            <a:endParaRPr lang="en-US"/>
          </a:p>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ftr" sz="quarter" idx="3"/>
          </p:nvPr>
        </p:nvSpPr>
        <p:spPr bwMode="auto">
          <a:xfrm>
            <a:off x="2836863" y="6153150"/>
            <a:ext cx="39449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vl1pPr>
          </a:lstStyle>
          <a:p>
            <a:pPr>
              <a:defRPr/>
            </a:pPr>
            <a:r>
              <a:rPr lang="en-US"/>
              <a:t>Presentation Title</a:t>
            </a:r>
            <a:endParaRPr lang="en-US">
              <a:cs typeface="Arial" charset="0"/>
            </a:endParaRPr>
          </a:p>
          <a:p>
            <a:pPr>
              <a:defRPr/>
            </a:pPr>
            <a:r>
              <a:rPr lang="en-US"/>
              <a:t>Page </a:t>
            </a:r>
            <a:fld id="{508C0CEB-BA24-4743-8D9B-1E93B1E40F31}" type="slidenum">
              <a:rPr lang="en-US"/>
              <a:pPr>
                <a:defRPr/>
              </a:pPr>
              <a:t>‹#›</a:t>
            </a:fld>
            <a:endParaRPr lang="en-US"/>
          </a:p>
          <a:p>
            <a:pPr>
              <a:defRPr/>
            </a:pPr>
            <a:endParaRPr lang="en-US"/>
          </a:p>
        </p:txBody>
      </p:sp>
      <p:sp>
        <p:nvSpPr>
          <p:cNvPr id="4101" name="Line 5"/>
          <p:cNvSpPr>
            <a:spLocks noChangeShapeType="1"/>
          </p:cNvSpPr>
          <p:nvPr userDrawn="1"/>
        </p:nvSpPr>
        <p:spPr bwMode="auto">
          <a:xfrm>
            <a:off x="0" y="661988"/>
            <a:ext cx="8574088" cy="0"/>
          </a:xfrm>
          <a:prstGeom prst="line">
            <a:avLst/>
          </a:prstGeom>
          <a:noFill/>
          <a:ln w="38100">
            <a:solidFill>
              <a:srgbClr val="B40000"/>
            </a:solidFill>
            <a:round/>
            <a:headEnd/>
            <a:tailEnd type="oval" w="med" len="med"/>
          </a:ln>
          <a:effectLst/>
        </p:spPr>
        <p:txBody>
          <a:bodyPr/>
          <a:lstStyle/>
          <a:p>
            <a:pPr>
              <a:defRPr/>
            </a:pPr>
            <a:endParaRPr lang="en-US"/>
          </a:p>
        </p:txBody>
      </p:sp>
      <p:sp>
        <p:nvSpPr>
          <p:cNvPr id="3076" name="Rectangle 6"/>
          <p:cNvSpPr>
            <a:spLocks noGrp="1" noChangeArrowheads="1"/>
          </p:cNvSpPr>
          <p:nvPr>
            <p:ph type="title"/>
          </p:nvPr>
        </p:nvSpPr>
        <p:spPr bwMode="auto">
          <a:xfrm>
            <a:off x="304800" y="52388"/>
            <a:ext cx="8610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7"/>
          <p:cNvSpPr>
            <a:spLocks noGrp="1" noChangeArrowheads="1"/>
          </p:cNvSpPr>
          <p:nvPr>
            <p:ph type="body" idx="1"/>
          </p:nvPr>
        </p:nvSpPr>
        <p:spPr bwMode="auto">
          <a:xfrm>
            <a:off x="292100" y="762000"/>
            <a:ext cx="8610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8" name="Picture 15" descr="SLAC_Logo_hires"/>
          <p:cNvPicPr>
            <a:picLocks noChangeAspect="1" noChangeArrowheads="1"/>
          </p:cNvPicPr>
          <p:nvPr userDrawn="1"/>
        </p:nvPicPr>
        <p:blipFill>
          <a:blip r:embed="rId14" cstate="print"/>
          <a:srcRect/>
          <a:stretch>
            <a:fillRect/>
          </a:stretch>
        </p:blipFill>
        <p:spPr bwMode="auto">
          <a:xfrm>
            <a:off x="152400" y="6157913"/>
            <a:ext cx="1527175" cy="547687"/>
          </a:xfrm>
          <a:prstGeom prst="rect">
            <a:avLst/>
          </a:prstGeom>
          <a:noFill/>
          <a:ln w="9525">
            <a:noFill/>
            <a:miter lim="800000"/>
            <a:headEnd/>
            <a:tailEnd/>
          </a:ln>
        </p:spPr>
      </p:pic>
      <p:pic>
        <p:nvPicPr>
          <p:cNvPr id="3079" name="Picture 21" descr="arg"/>
          <p:cNvPicPr>
            <a:picLocks noChangeAspect="1" noChangeArrowheads="1"/>
          </p:cNvPicPr>
          <p:nvPr userDrawn="1"/>
        </p:nvPicPr>
        <p:blipFill>
          <a:blip r:embed="rId15" cstate="print"/>
          <a:srcRect/>
          <a:stretch>
            <a:fillRect/>
          </a:stretch>
        </p:blipFill>
        <p:spPr bwMode="auto">
          <a:xfrm>
            <a:off x="8305800" y="6019800"/>
            <a:ext cx="712788" cy="712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914400" y="1390470"/>
            <a:ext cx="7391400" cy="1428929"/>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b="1" dirty="0" smtClean="0">
                <a:solidFill>
                  <a:schemeClr val="tx1"/>
                </a:solidFill>
              </a:rPr>
              <a:t>DELTA </a:t>
            </a:r>
            <a:r>
              <a:rPr lang="en-US" sz="3600" b="1" dirty="0" smtClean="0">
                <a:solidFill>
                  <a:schemeClr val="tx1"/>
                </a:solidFill>
              </a:rPr>
              <a:t>R&amp;D Project at SLAC</a:t>
            </a:r>
            <a:endParaRPr lang="en-US" sz="3600" b="1" dirty="0" smtClean="0">
              <a:solidFill>
                <a:schemeClr val="tx1"/>
              </a:solidFill>
            </a:endParaRPr>
          </a:p>
        </p:txBody>
      </p:sp>
      <p:sp>
        <p:nvSpPr>
          <p:cNvPr id="5" name="Subtitle 4"/>
          <p:cNvSpPr>
            <a:spLocks noGrp="1"/>
          </p:cNvSpPr>
          <p:nvPr>
            <p:ph type="subTitle" idx="1"/>
          </p:nvPr>
        </p:nvSpPr>
        <p:spPr>
          <a:xfrm>
            <a:off x="1371600" y="2971800"/>
            <a:ext cx="6400800" cy="381000"/>
          </a:xfrm>
        </p:spPr>
        <p:txBody>
          <a:bodyPr/>
          <a:lstStyle/>
          <a:p>
            <a:pPr eaLnBrk="1" hangingPunct="1">
              <a:lnSpc>
                <a:spcPct val="80000"/>
              </a:lnSpc>
            </a:pPr>
            <a:r>
              <a:rPr lang="en-US" sz="2000" b="1" dirty="0" smtClean="0"/>
              <a:t>Heinz-Dieter Nuhn – </a:t>
            </a:r>
            <a:r>
              <a:rPr lang="en-US" sz="2000" b="1" i="1" dirty="0" smtClean="0"/>
              <a:t>LCLS Undulator Group Leader</a:t>
            </a:r>
          </a:p>
        </p:txBody>
      </p:sp>
      <p:sp>
        <p:nvSpPr>
          <p:cNvPr id="6" name="TextBox 5"/>
          <p:cNvSpPr txBox="1"/>
          <p:nvPr/>
        </p:nvSpPr>
        <p:spPr>
          <a:xfrm>
            <a:off x="1524000" y="4419600"/>
            <a:ext cx="6248400" cy="1477328"/>
          </a:xfrm>
          <a:prstGeom prst="rect">
            <a:avLst/>
          </a:prstGeom>
          <a:noFill/>
        </p:spPr>
        <p:txBody>
          <a:bodyPr wrap="square" rtlCol="0">
            <a:spAutoFit/>
          </a:bodyPr>
          <a:lstStyle/>
          <a:p>
            <a:r>
              <a:rPr lang="en-US" sz="1600" dirty="0" smtClean="0"/>
              <a:t>Presented at</a:t>
            </a:r>
          </a:p>
          <a:p>
            <a:endParaRPr lang="en-US" sz="1600" dirty="0" smtClean="0"/>
          </a:p>
          <a:p>
            <a:endParaRPr lang="en-US" sz="1600" dirty="0" smtClean="0"/>
          </a:p>
          <a:p>
            <a:pPr algn="ctr"/>
            <a:endParaRPr lang="en-US" sz="1400" dirty="0" smtClean="0">
              <a:latin typeface="Arial Rounded MT Bold" pitchFamily="34" charset="0"/>
            </a:endParaRPr>
          </a:p>
          <a:p>
            <a:pPr algn="ctr"/>
            <a:endParaRPr lang="en-US" sz="1400" dirty="0" smtClean="0">
              <a:latin typeface="Arial Rounded MT Bold" pitchFamily="34" charset="0"/>
            </a:endParaRPr>
          </a:p>
          <a:p>
            <a:pPr algn="ctr"/>
            <a:r>
              <a:rPr lang="en-US" sz="1400" dirty="0" smtClean="0">
                <a:latin typeface="Arial Rounded MT Bold" pitchFamily="34" charset="0"/>
              </a:rPr>
              <a:t>Monday, March 5, 2012</a:t>
            </a:r>
            <a:endParaRPr lang="en-US" sz="1400" dirty="0">
              <a:latin typeface="Arial Rounded MT Bold" pitchFamily="34" charset="0"/>
            </a:endParaRPr>
          </a:p>
        </p:txBody>
      </p:sp>
      <p:pic>
        <p:nvPicPr>
          <p:cNvPr id="7" name="Picture 6" descr="header.jpg"/>
          <p:cNvPicPr>
            <a:picLocks noChangeAspect="1"/>
          </p:cNvPicPr>
          <p:nvPr/>
        </p:nvPicPr>
        <p:blipFill>
          <a:blip r:embed="rId2" cstate="print"/>
          <a:stretch>
            <a:fillRect/>
          </a:stretch>
        </p:blipFill>
        <p:spPr>
          <a:xfrm>
            <a:off x="2514600" y="4724400"/>
            <a:ext cx="4238625" cy="809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053039"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lnSpc>
                <a:spcPct val="110000"/>
              </a:lnSpc>
              <a:defRPr/>
            </a:pPr>
            <a:r>
              <a:rPr lang="en-US" sz="2400" b="1" dirty="0" smtClean="0">
                <a:solidFill>
                  <a:srgbClr val="FFC000"/>
                </a:solidFill>
                <a:effectLst>
                  <a:outerShdw blurRad="38100" dist="38100" dir="2700000" algn="tl">
                    <a:srgbClr val="000000">
                      <a:alpha val="43137"/>
                    </a:srgbClr>
                  </a:outerShdw>
                </a:effectLst>
                <a:latin typeface="+mj-lt"/>
              </a:rPr>
              <a:t>Proposed Change to LCLS Undulator Line</a:t>
            </a:r>
            <a:endParaRPr lang="en-US" sz="2400" b="1" dirty="0">
              <a:solidFill>
                <a:srgbClr val="FFC000"/>
              </a:solidFill>
              <a:effectLst>
                <a:outerShdw blurRad="38100" dist="38100" dir="2700000" algn="tl">
                  <a:srgbClr val="000000">
                    <a:alpha val="43137"/>
                  </a:srgbClr>
                </a:outerShdw>
              </a:effectLst>
              <a:latin typeface="+mj-lt"/>
            </a:endParaRPr>
          </a:p>
        </p:txBody>
      </p:sp>
      <p:sp>
        <p:nvSpPr>
          <p:cNvPr id="7" name="TextBox 6"/>
          <p:cNvSpPr txBox="1"/>
          <p:nvPr/>
        </p:nvSpPr>
        <p:spPr>
          <a:xfrm>
            <a:off x="304800" y="762000"/>
            <a:ext cx="7543800" cy="369332"/>
          </a:xfrm>
          <a:prstGeom prst="rect">
            <a:avLst/>
          </a:prstGeom>
          <a:noFill/>
        </p:spPr>
        <p:txBody>
          <a:bodyPr wrap="square" rtlCol="0">
            <a:spAutoFit/>
          </a:bodyPr>
          <a:lstStyle/>
          <a:p>
            <a:r>
              <a:rPr lang="en-US" dirty="0" smtClean="0"/>
              <a:t>Delta Undulator will occupy space freed by removed LCLS segment.</a:t>
            </a:r>
            <a:endParaRPr lang="en-US" dirty="0"/>
          </a:p>
        </p:txBody>
      </p:sp>
      <p:pic>
        <p:nvPicPr>
          <p:cNvPr id="21" name="Picture 5"/>
          <p:cNvPicPr>
            <a:picLocks noChangeAspect="1" noChangeArrowheads="1"/>
          </p:cNvPicPr>
          <p:nvPr/>
        </p:nvPicPr>
        <p:blipFill>
          <a:blip r:embed="rId2" cstate="print"/>
          <a:stretch>
            <a:fillRect/>
          </a:stretch>
        </p:blipFill>
        <p:spPr bwMode="auto">
          <a:xfrm>
            <a:off x="228600" y="1219200"/>
            <a:ext cx="8610600" cy="4044586"/>
          </a:xfrm>
          <a:prstGeom prst="rect">
            <a:avLst/>
          </a:prstGeom>
          <a:noFill/>
          <a:ln w="19050" algn="ctr">
            <a:noFill/>
            <a:miter lim="800000"/>
            <a:headEnd/>
            <a:tailEnd/>
          </a:ln>
        </p:spPr>
      </p:pic>
      <p:sp>
        <p:nvSpPr>
          <p:cNvPr id="6" name="TextBox 5"/>
          <p:cNvSpPr txBox="1"/>
          <p:nvPr/>
        </p:nvSpPr>
        <p:spPr>
          <a:xfrm>
            <a:off x="5016912" y="5181600"/>
            <a:ext cx="1828800" cy="323165"/>
          </a:xfrm>
          <a:prstGeom prst="rect">
            <a:avLst/>
          </a:prstGeom>
          <a:noFill/>
        </p:spPr>
        <p:txBody>
          <a:bodyPr wrap="square" rtlCol="0">
            <a:spAutoFit/>
          </a:bodyPr>
          <a:lstStyle/>
          <a:p>
            <a:r>
              <a:rPr lang="en-US" sz="1500" b="1" dirty="0" smtClean="0">
                <a:solidFill>
                  <a:schemeClr val="bg2">
                    <a:lumMod val="50000"/>
                  </a:schemeClr>
                </a:solidFill>
              </a:rPr>
              <a:t>(Later Addition)</a:t>
            </a:r>
            <a:endParaRPr lang="en-US" sz="1500" b="1" dirty="0">
              <a:solidFill>
                <a:schemeClr val="bg2">
                  <a:lumMod val="50000"/>
                </a:schemeClr>
              </a:solidFill>
            </a:endParaRPr>
          </a:p>
        </p:txBody>
      </p:sp>
      <p:sp>
        <p:nvSpPr>
          <p:cNvPr id="8" name="TextBox 7"/>
          <p:cNvSpPr txBox="1"/>
          <p:nvPr/>
        </p:nvSpPr>
        <p:spPr>
          <a:xfrm>
            <a:off x="228600" y="5562600"/>
            <a:ext cx="7543800" cy="369332"/>
          </a:xfrm>
          <a:prstGeom prst="rect">
            <a:avLst/>
          </a:prstGeom>
          <a:noFill/>
        </p:spPr>
        <p:txBody>
          <a:bodyPr wrap="square" rtlCol="0">
            <a:spAutoFit/>
          </a:bodyPr>
          <a:lstStyle/>
          <a:p>
            <a:r>
              <a:rPr lang="en-US" dirty="0" smtClean="0"/>
              <a:t>Phase shifter will be added, later.</a:t>
            </a:r>
            <a:endParaRPr lang="en-US" dirty="0"/>
          </a:p>
        </p:txBody>
      </p:sp>
      <p:sp>
        <p:nvSpPr>
          <p:cNvPr id="9"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10</a:t>
            </a:fld>
            <a:endParaRPr lang="en-US" dirty="0"/>
          </a:p>
          <a:p>
            <a:pPr algn="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152400"/>
            <a:ext cx="5867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defTabSz="914400" eaLnBrk="0" latinLnBrk="0" hangingPunct="0">
              <a:lnSpc>
                <a:spcPct val="110000"/>
              </a:lnSpc>
              <a:buClrTx/>
              <a:buSzTx/>
              <a:tabLst/>
              <a:defRPr/>
            </a:pPr>
            <a:r>
              <a:rPr lang="en-US" sz="2400" b="1" dirty="0" smtClean="0">
                <a:solidFill>
                  <a:srgbClr val="FFC000"/>
                </a:solidFill>
                <a:effectLst>
                  <a:outerShdw blurRad="38100" dist="38100" dir="2700000" algn="tl">
                    <a:srgbClr val="000000">
                      <a:alpha val="43137"/>
                    </a:srgbClr>
                  </a:outerShdw>
                </a:effectLst>
                <a:latin typeface="+mj-lt"/>
              </a:rPr>
              <a:t>Isometric View – Installed on Girder</a:t>
            </a:r>
          </a:p>
        </p:txBody>
      </p:sp>
      <p:pic>
        <p:nvPicPr>
          <p:cNvPr id="8193" name="Picture 1"/>
          <p:cNvPicPr>
            <a:picLocks noChangeAspect="1" noChangeArrowheads="1"/>
          </p:cNvPicPr>
          <p:nvPr/>
        </p:nvPicPr>
        <p:blipFill>
          <a:blip r:embed="rId2" cstate="print"/>
          <a:srcRect/>
          <a:stretch>
            <a:fillRect/>
          </a:stretch>
        </p:blipFill>
        <p:spPr bwMode="auto">
          <a:xfrm>
            <a:off x="295123" y="838200"/>
            <a:ext cx="8391677" cy="5105400"/>
          </a:xfrm>
          <a:prstGeom prst="rect">
            <a:avLst/>
          </a:prstGeom>
          <a:noFill/>
          <a:ln w="9525">
            <a:noFill/>
            <a:miter lim="800000"/>
            <a:headEnd/>
            <a:tailEnd/>
          </a:ln>
          <a:effectLst/>
        </p:spPr>
      </p:pic>
      <p:sp>
        <p:nvSpPr>
          <p:cNvPr id="4" name="Left Arrow 3"/>
          <p:cNvSpPr/>
          <p:nvPr/>
        </p:nvSpPr>
        <p:spPr>
          <a:xfrm rot="19673226">
            <a:off x="5181600" y="4114800"/>
            <a:ext cx="1969008"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639153">
            <a:off x="5570461" y="4038908"/>
            <a:ext cx="1459054" cy="307777"/>
          </a:xfrm>
          <a:prstGeom prst="rect">
            <a:avLst/>
          </a:prstGeom>
          <a:noFill/>
        </p:spPr>
        <p:txBody>
          <a:bodyPr wrap="none" rtlCol="0">
            <a:spAutoFit/>
          </a:bodyPr>
          <a:lstStyle/>
          <a:p>
            <a:r>
              <a:rPr lang="en-US" sz="1400" dirty="0" smtClean="0"/>
              <a:t>Beam Direction </a:t>
            </a:r>
            <a:endParaRPr lang="en-US" sz="1400" dirty="0"/>
          </a:p>
        </p:txBody>
      </p:sp>
      <p:sp>
        <p:nvSpPr>
          <p:cNvPr id="7"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11</a:t>
            </a:fld>
            <a:endParaRPr lang="en-US" dirty="0"/>
          </a:p>
          <a:p>
            <a:pPr algn="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038600" y="1000856"/>
            <a:ext cx="4686535" cy="2951287"/>
          </a:xfrm>
          <a:prstGeom prst="rect">
            <a:avLst/>
          </a:prstGeom>
        </p:spPr>
      </p:pic>
      <p:sp>
        <p:nvSpPr>
          <p:cNvPr id="19459"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Project Scope</a:t>
            </a:r>
          </a:p>
        </p:txBody>
      </p:sp>
      <p:sp>
        <p:nvSpPr>
          <p:cNvPr id="19460" name="Rectangle 3"/>
          <p:cNvSpPr>
            <a:spLocks noGrp="1" noChangeArrowheads="1"/>
          </p:cNvSpPr>
          <p:nvPr>
            <p:ph type="body" idx="1"/>
          </p:nvPr>
        </p:nvSpPr>
        <p:spPr>
          <a:xfrm>
            <a:off x="304800" y="762000"/>
            <a:ext cx="8230210" cy="5410200"/>
          </a:xfrm>
          <a:noFill/>
        </p:spPr>
        <p:txBody>
          <a:bodyPr/>
          <a:lstStyle/>
          <a:p>
            <a:pPr>
              <a:buBlip>
                <a:blip r:embed="rId3"/>
              </a:buBlip>
            </a:pPr>
            <a:r>
              <a:rPr lang="en-US" sz="2000" dirty="0" smtClean="0"/>
              <a:t>Build out-of-vacuum version of the Cornell DELTA undulator model at 3.2-m length. </a:t>
            </a:r>
          </a:p>
          <a:p>
            <a:pPr>
              <a:buBlip>
                <a:blip r:embed="rId3"/>
              </a:buBlip>
            </a:pPr>
            <a:endParaRPr lang="en-US" sz="2200" dirty="0" smtClean="0"/>
          </a:p>
          <a:p>
            <a:pPr>
              <a:buBlip>
                <a:blip r:embed="rId3"/>
              </a:buBlip>
            </a:pPr>
            <a:endParaRPr lang="en-US" sz="2200" dirty="0" smtClean="0"/>
          </a:p>
          <a:p>
            <a:pPr>
              <a:buBlip>
                <a:blip r:embed="rId3"/>
              </a:buBlip>
            </a:pPr>
            <a:endParaRPr lang="en-US" sz="2200" dirty="0" smtClean="0"/>
          </a:p>
          <a:p>
            <a:pPr>
              <a:buBlip>
                <a:blip r:embed="rId3"/>
              </a:buBlip>
            </a:pPr>
            <a:endParaRPr lang="en-US" sz="2200" dirty="0" smtClean="0"/>
          </a:p>
          <a:p>
            <a:pPr>
              <a:buBlip>
                <a:blip r:embed="rId3"/>
              </a:buBlip>
            </a:pPr>
            <a:endParaRPr lang="en-US" sz="2200" dirty="0" smtClean="0"/>
          </a:p>
          <a:p>
            <a:pPr>
              <a:buBlip>
                <a:blip r:embed="rId3"/>
              </a:buBlip>
            </a:pPr>
            <a:endParaRPr lang="en-US" sz="2200" dirty="0" smtClean="0"/>
          </a:p>
          <a:p>
            <a:pPr>
              <a:buBlip>
                <a:blip r:embed="rId3"/>
              </a:buBlip>
            </a:pPr>
            <a:r>
              <a:rPr lang="en-US" sz="2000" dirty="0" smtClean="0"/>
              <a:t>Develop techniques for tuning and measurement </a:t>
            </a:r>
            <a:br>
              <a:rPr lang="en-US" sz="2000" dirty="0" smtClean="0"/>
            </a:br>
            <a:r>
              <a:rPr lang="en-US" sz="2000" dirty="0" smtClean="0"/>
              <a:t>of undulators that don’t permit side access.</a:t>
            </a:r>
          </a:p>
          <a:p>
            <a:pPr>
              <a:buBlip>
                <a:blip r:embed="rId3"/>
              </a:buBlip>
            </a:pPr>
            <a:r>
              <a:rPr lang="en-US" sz="2000" dirty="0" smtClean="0"/>
              <a:t>Develop new vacuum chamber</a:t>
            </a:r>
          </a:p>
          <a:p>
            <a:pPr>
              <a:buBlip>
                <a:blip r:embed="rId3"/>
              </a:buBlip>
            </a:pPr>
            <a:r>
              <a:rPr lang="en-US" sz="2000" dirty="0" smtClean="0"/>
              <a:t>Replace present undulator U33 and horizontal slide support with DELTA undulator</a:t>
            </a:r>
          </a:p>
          <a:p>
            <a:pPr>
              <a:buBlip>
                <a:blip r:embed="rId3"/>
              </a:buBlip>
            </a:pPr>
            <a:r>
              <a:rPr lang="en-US" sz="2000" dirty="0" smtClean="0"/>
              <a:t>Incorporate into LCLS EPICS control system</a:t>
            </a:r>
          </a:p>
        </p:txBody>
      </p:sp>
      <p:pic>
        <p:nvPicPr>
          <p:cNvPr id="7" name="Picture 5"/>
          <p:cNvPicPr>
            <a:picLocks noChangeAspect="1" noChangeArrowheads="1"/>
          </p:cNvPicPr>
          <p:nvPr/>
        </p:nvPicPr>
        <p:blipFill>
          <a:blip r:embed="rId4" cstate="print"/>
          <a:stretch>
            <a:fillRect/>
          </a:stretch>
        </p:blipFill>
        <p:spPr bwMode="auto">
          <a:xfrm>
            <a:off x="990600" y="1524000"/>
            <a:ext cx="2205563" cy="2193173"/>
          </a:xfrm>
          <a:prstGeom prst="rect">
            <a:avLst/>
          </a:prstGeom>
          <a:noFill/>
          <a:ln w="19050" algn="ctr">
            <a:noFill/>
            <a:miter lim="800000"/>
            <a:headEnd/>
            <a:tailEnd/>
          </a:ln>
        </p:spPr>
      </p:pic>
      <p:sp>
        <p:nvSpPr>
          <p:cNvPr id="8" name="TextBox 7"/>
          <p:cNvSpPr txBox="1"/>
          <p:nvPr/>
        </p:nvSpPr>
        <p:spPr>
          <a:xfrm>
            <a:off x="3505200" y="1752600"/>
            <a:ext cx="2133600" cy="369332"/>
          </a:xfrm>
          <a:prstGeom prst="rect">
            <a:avLst/>
          </a:prstGeom>
          <a:noFill/>
        </p:spPr>
        <p:txBody>
          <a:bodyPr wrap="square" rtlCol="0">
            <a:spAutoFit/>
          </a:bodyPr>
          <a:lstStyle/>
          <a:p>
            <a:r>
              <a:rPr lang="en-US" dirty="0" smtClean="0"/>
              <a:t>Vacuum Chamber</a:t>
            </a:r>
            <a:endParaRPr lang="en-US" dirty="0"/>
          </a:p>
        </p:txBody>
      </p:sp>
      <p:cxnSp>
        <p:nvCxnSpPr>
          <p:cNvPr id="10" name="Straight Arrow Connector 9"/>
          <p:cNvCxnSpPr>
            <a:stCxn id="8" idx="1"/>
          </p:cNvCxnSpPr>
          <p:nvPr/>
        </p:nvCxnSpPr>
        <p:spPr>
          <a:xfrm flipH="1">
            <a:off x="2106564" y="1937266"/>
            <a:ext cx="1398636" cy="6682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DELTA_Prototype_tr.gif"/>
          <p:cNvPicPr>
            <a:picLocks noChangeAspect="1"/>
          </p:cNvPicPr>
          <p:nvPr/>
        </p:nvPicPr>
        <p:blipFill>
          <a:blip r:embed="rId5" cstate="print"/>
          <a:stretch>
            <a:fillRect/>
          </a:stretch>
        </p:blipFill>
        <p:spPr>
          <a:xfrm>
            <a:off x="6324600" y="2133600"/>
            <a:ext cx="2556500" cy="1762939"/>
          </a:xfrm>
          <a:prstGeom prst="rect">
            <a:avLst/>
          </a:prstGeom>
        </p:spPr>
      </p:pic>
      <p:sp>
        <p:nvSpPr>
          <p:cNvPr id="11" name="TextBox 10"/>
          <p:cNvSpPr txBox="1"/>
          <p:nvPr/>
        </p:nvSpPr>
        <p:spPr>
          <a:xfrm rot="19773525">
            <a:off x="7380518" y="3277144"/>
            <a:ext cx="1289071" cy="307777"/>
          </a:xfrm>
          <a:prstGeom prst="rect">
            <a:avLst/>
          </a:prstGeom>
          <a:noFill/>
        </p:spPr>
        <p:txBody>
          <a:bodyPr wrap="none" rtlCol="0">
            <a:spAutoFit/>
          </a:bodyPr>
          <a:lstStyle/>
          <a:p>
            <a:r>
              <a:rPr lang="en-US" sz="1400" b="1" dirty="0" smtClean="0"/>
              <a:t>PROTOTYPE</a:t>
            </a:r>
            <a:endParaRPr lang="en-US" sz="1400" b="1" dirty="0"/>
          </a:p>
        </p:txBody>
      </p:sp>
      <p:sp>
        <p:nvSpPr>
          <p:cNvPr id="13" name="TextBox 12"/>
          <p:cNvSpPr txBox="1"/>
          <p:nvPr/>
        </p:nvSpPr>
        <p:spPr>
          <a:xfrm>
            <a:off x="2502312" y="1081548"/>
            <a:ext cx="3480440" cy="369332"/>
          </a:xfrm>
          <a:prstGeom prst="rect">
            <a:avLst/>
          </a:prstGeom>
          <a:noFill/>
        </p:spPr>
        <p:txBody>
          <a:bodyPr wrap="none" rtlCol="0">
            <a:spAutoFit/>
          </a:bodyPr>
          <a:lstStyle/>
          <a:p>
            <a:r>
              <a:rPr lang="en-US" dirty="0" smtClean="0"/>
              <a:t>(Start with 1.6-m long prototype)</a:t>
            </a:r>
            <a:endParaRPr lang="en-US" dirty="0"/>
          </a:p>
        </p:txBody>
      </p:sp>
      <p:sp>
        <p:nvSpPr>
          <p:cNvPr id="14"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12</a:t>
            </a:fld>
            <a:endParaRPr lang="en-US" dirty="0"/>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p:cNvPicPr>
            <a:picLocks noChangeAspect="1" noChangeArrowheads="1"/>
          </p:cNvPicPr>
          <p:nvPr/>
        </p:nvPicPr>
        <p:blipFill>
          <a:blip r:embed="rId2" cstate="print"/>
          <a:stretch>
            <a:fillRect/>
          </a:stretch>
        </p:blipFill>
        <p:spPr bwMode="auto">
          <a:xfrm>
            <a:off x="4191000" y="1124546"/>
            <a:ext cx="4876800" cy="3676054"/>
          </a:xfrm>
          <a:prstGeom prst="rect">
            <a:avLst/>
          </a:prstGeom>
          <a:noFill/>
          <a:ln w="19050" algn="ctr">
            <a:noFill/>
            <a:miter lim="800000"/>
            <a:headEnd/>
            <a:tailEnd/>
          </a:ln>
        </p:spPr>
      </p:pic>
      <p:sp>
        <p:nvSpPr>
          <p:cNvPr id="28676" name="Rectangle 6"/>
          <p:cNvSpPr>
            <a:spLocks noChangeArrowheads="1"/>
          </p:cNvSpPr>
          <p:nvPr/>
        </p:nvSpPr>
        <p:spPr bwMode="auto">
          <a:xfrm>
            <a:off x="228600" y="76200"/>
            <a:ext cx="7485744" cy="503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lnSpc>
                <a:spcPct val="110000"/>
              </a:lnSpc>
              <a:defRPr/>
            </a:pPr>
            <a:r>
              <a:rPr lang="en-GB" sz="2400" b="1" dirty="0" smtClean="0">
                <a:solidFill>
                  <a:srgbClr val="FFC000"/>
                </a:solidFill>
                <a:effectLst>
                  <a:outerShdw blurRad="38100" dist="38100" dir="2700000" algn="tl">
                    <a:srgbClr val="000000">
                      <a:alpha val="43137"/>
                    </a:srgbClr>
                  </a:outerShdw>
                </a:effectLst>
                <a:latin typeface="+mj-lt"/>
              </a:rPr>
              <a:t>Variable Phase Undulator for Polarization Control</a:t>
            </a:r>
          </a:p>
        </p:txBody>
      </p:sp>
      <p:sp>
        <p:nvSpPr>
          <p:cNvPr id="28677" name="Text Box 8"/>
          <p:cNvSpPr txBox="1">
            <a:spLocks noChangeArrowheads="1"/>
          </p:cNvSpPr>
          <p:nvPr/>
        </p:nvSpPr>
        <p:spPr bwMode="auto">
          <a:xfrm>
            <a:off x="76200" y="4876800"/>
            <a:ext cx="8839200" cy="1200329"/>
          </a:xfrm>
          <a:prstGeom prst="rect">
            <a:avLst/>
          </a:prstGeom>
          <a:noFill/>
          <a:ln w="9525" algn="ctr">
            <a:noFill/>
            <a:miter lim="800000"/>
            <a:headEnd/>
            <a:tailEnd/>
          </a:ln>
        </p:spPr>
        <p:txBody>
          <a:bodyPr wrap="square">
            <a:spAutoFit/>
          </a:bodyPr>
          <a:lstStyle/>
          <a:p>
            <a:pPr algn="l">
              <a:spcBef>
                <a:spcPct val="50000"/>
              </a:spcBef>
            </a:pPr>
            <a:r>
              <a:rPr lang="en-GB" dirty="0"/>
              <a:t>Four independent </a:t>
            </a:r>
            <a:r>
              <a:rPr lang="en-GB" dirty="0" smtClean="0"/>
              <a:t>quadrants </a:t>
            </a:r>
            <a:r>
              <a:rPr lang="en-GB" dirty="0"/>
              <a:t>of permanent magnets </a:t>
            </a:r>
            <a:r>
              <a:rPr lang="en-GB" dirty="0" smtClean="0"/>
              <a:t>move longitudinally at fixed gap.</a:t>
            </a:r>
            <a:endParaRPr lang="en-GB" dirty="0"/>
          </a:p>
          <a:p>
            <a:pPr algn="l">
              <a:spcBef>
                <a:spcPct val="50000"/>
              </a:spcBef>
            </a:pPr>
            <a:r>
              <a:rPr lang="en-GB" dirty="0" smtClean="0"/>
              <a:t>By sliding </a:t>
            </a:r>
            <a:r>
              <a:rPr lang="en-GB" dirty="0"/>
              <a:t>the arrays </a:t>
            </a:r>
            <a:r>
              <a:rPr lang="en-GB" dirty="0" smtClean="0"/>
              <a:t>it </a:t>
            </a:r>
            <a:r>
              <a:rPr lang="en-GB" dirty="0"/>
              <a:t>is possible to control the </a:t>
            </a:r>
            <a:r>
              <a:rPr lang="en-GB" dirty="0" smtClean="0"/>
              <a:t>K from full to zero </a:t>
            </a:r>
          </a:p>
          <a:p>
            <a:pPr algn="l">
              <a:spcBef>
                <a:spcPct val="50000"/>
              </a:spcBef>
            </a:pPr>
            <a:r>
              <a:rPr lang="en-GB" dirty="0" smtClean="0"/>
              <a:t>and to control the polarization of the radiation emitted</a:t>
            </a:r>
          </a:p>
        </p:txBody>
      </p:sp>
      <p:pic>
        <p:nvPicPr>
          <p:cNvPr id="8" name="Picture 5"/>
          <p:cNvPicPr>
            <a:picLocks noChangeAspect="1" noChangeArrowheads="1"/>
          </p:cNvPicPr>
          <p:nvPr/>
        </p:nvPicPr>
        <p:blipFill>
          <a:blip r:embed="rId3" cstate="print"/>
          <a:stretch>
            <a:fillRect/>
          </a:stretch>
        </p:blipFill>
        <p:spPr bwMode="auto">
          <a:xfrm>
            <a:off x="156637" y="838200"/>
            <a:ext cx="3801525" cy="3780169"/>
          </a:xfrm>
          <a:prstGeom prst="rect">
            <a:avLst/>
          </a:prstGeom>
          <a:noFill/>
          <a:ln w="19050" algn="ctr">
            <a:noFill/>
            <a:miter lim="800000"/>
            <a:headEnd/>
            <a:tailEnd/>
          </a:ln>
        </p:spPr>
      </p:pic>
      <p:sp>
        <p:nvSpPr>
          <p:cNvPr id="9" name="TextBox 8"/>
          <p:cNvSpPr txBox="1"/>
          <p:nvPr/>
        </p:nvSpPr>
        <p:spPr>
          <a:xfrm>
            <a:off x="1524000" y="685800"/>
            <a:ext cx="1600200" cy="584775"/>
          </a:xfrm>
          <a:prstGeom prst="rect">
            <a:avLst/>
          </a:prstGeom>
          <a:noFill/>
        </p:spPr>
        <p:txBody>
          <a:bodyPr wrap="square" rtlCol="0">
            <a:spAutoFit/>
          </a:bodyPr>
          <a:lstStyle/>
          <a:p>
            <a:r>
              <a:rPr lang="en-US" sz="1600" dirty="0" smtClean="0"/>
              <a:t>4 Movable PM Quadrants</a:t>
            </a:r>
            <a:endParaRPr lang="en-US" sz="1600" dirty="0"/>
          </a:p>
        </p:txBody>
      </p:sp>
      <p:pic>
        <p:nvPicPr>
          <p:cNvPr id="26" name="Picture 5"/>
          <p:cNvPicPr>
            <a:picLocks noChangeAspect="1" noChangeArrowheads="1"/>
          </p:cNvPicPr>
          <p:nvPr/>
        </p:nvPicPr>
        <p:blipFill>
          <a:blip r:embed="rId4" cstate="print"/>
          <a:stretch>
            <a:fillRect/>
          </a:stretch>
        </p:blipFill>
        <p:spPr bwMode="auto">
          <a:xfrm>
            <a:off x="4114800" y="762834"/>
            <a:ext cx="1523999" cy="1461368"/>
          </a:xfrm>
          <a:prstGeom prst="rect">
            <a:avLst/>
          </a:prstGeom>
          <a:noFill/>
          <a:ln w="19050" algn="ctr">
            <a:noFill/>
            <a:miter lim="800000"/>
            <a:headEnd/>
            <a:tailEnd/>
          </a:ln>
        </p:spPr>
      </p:pic>
      <p:cxnSp>
        <p:nvCxnSpPr>
          <p:cNvPr id="12" name="Straight Arrow Connector 11"/>
          <p:cNvCxnSpPr/>
          <p:nvPr/>
        </p:nvCxnSpPr>
        <p:spPr>
          <a:xfrm>
            <a:off x="2667000" y="990600"/>
            <a:ext cx="25908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67000" y="990600"/>
            <a:ext cx="19050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67000" y="990600"/>
            <a:ext cx="1905000" cy="685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990600"/>
            <a:ext cx="25908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861458" y="2529114"/>
            <a:ext cx="395514" cy="395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20027229">
            <a:off x="2217784" y="2029919"/>
            <a:ext cx="1981200" cy="152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13</a:t>
            </a:fld>
            <a:endParaRPr lang="en-US" dirty="0"/>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7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Scientific Motivation</a:t>
            </a:r>
          </a:p>
        </p:txBody>
      </p:sp>
      <p:sp>
        <p:nvSpPr>
          <p:cNvPr id="19460" name="Rectangle 3"/>
          <p:cNvSpPr>
            <a:spLocks noGrp="1" noChangeArrowheads="1"/>
          </p:cNvSpPr>
          <p:nvPr>
            <p:ph type="body" idx="1"/>
          </p:nvPr>
        </p:nvSpPr>
        <p:spPr>
          <a:xfrm>
            <a:off x="228600" y="1219200"/>
            <a:ext cx="8687410" cy="2362200"/>
          </a:xfrm>
          <a:noFill/>
        </p:spPr>
        <p:txBody>
          <a:bodyPr/>
          <a:lstStyle/>
          <a:p>
            <a:pPr marL="342900" lvl="1" indent="-342900">
              <a:buBlip>
                <a:blip r:embed="rId2"/>
              </a:buBlip>
            </a:pPr>
            <a:r>
              <a:rPr lang="en-US" sz="2200" dirty="0" smtClean="0">
                <a:ea typeface="+mn-ea"/>
                <a:cs typeface="+mn-cs"/>
              </a:rPr>
              <a:t>Provide x-ray radiation with controllable degree of polarization (left or right circular, vertical or horizontally linear)</a:t>
            </a:r>
          </a:p>
          <a:p>
            <a:pPr marL="342900" lvl="1" indent="-342900">
              <a:buBlip>
                <a:blip r:embed="rId2"/>
              </a:buBlip>
            </a:pPr>
            <a:r>
              <a:rPr lang="en-US" sz="2200" dirty="0" smtClean="0">
                <a:ea typeface="+mn-ea"/>
                <a:cs typeface="+mn-cs"/>
              </a:rPr>
              <a:t>Provide increased tapering range in horizontally planar mode to increase LCLS FEL radiation output, particularly in HXRSS self seeding mode.</a:t>
            </a:r>
          </a:p>
          <a:p>
            <a:pPr>
              <a:buBlip>
                <a:blip r:embed="rId2"/>
              </a:buBlip>
            </a:pPr>
            <a:endParaRPr lang="en-US" sz="2200" dirty="0" smtClean="0"/>
          </a:p>
          <a:p>
            <a:pPr>
              <a:buNone/>
            </a:pPr>
            <a:endParaRPr lang="en-US" sz="2200" dirty="0" smtClean="0"/>
          </a:p>
        </p:txBody>
      </p:sp>
      <p:sp>
        <p:nvSpPr>
          <p:cNvPr id="5" name="TextBox 4"/>
          <p:cNvSpPr txBox="1"/>
          <p:nvPr/>
        </p:nvSpPr>
        <p:spPr>
          <a:xfrm>
            <a:off x="228600" y="762000"/>
            <a:ext cx="2957733" cy="430887"/>
          </a:xfrm>
          <a:prstGeom prst="rect">
            <a:avLst/>
          </a:prstGeom>
          <a:noFill/>
        </p:spPr>
        <p:txBody>
          <a:bodyPr wrap="none" rtlCol="0">
            <a:spAutoFit/>
          </a:bodyPr>
          <a:lstStyle/>
          <a:p>
            <a:r>
              <a:rPr lang="en-US" sz="2200" b="1" dirty="0" smtClean="0"/>
              <a:t>Short Term Benefits:</a:t>
            </a:r>
            <a:endParaRPr lang="en-US" sz="2200" b="1" dirty="0"/>
          </a:p>
        </p:txBody>
      </p:sp>
      <p:sp>
        <p:nvSpPr>
          <p:cNvPr id="6" name="Rectangle 3"/>
          <p:cNvSpPr txBox="1">
            <a:spLocks noChangeArrowheads="1"/>
          </p:cNvSpPr>
          <p:nvPr/>
        </p:nvSpPr>
        <p:spPr bwMode="auto">
          <a:xfrm>
            <a:off x="228600" y="3962400"/>
            <a:ext cx="7924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Blip>
                <a:blip r:embed="rId2"/>
              </a:buBlip>
              <a:defRPr/>
            </a:pPr>
            <a:r>
              <a:rPr lang="en-US" sz="2200" kern="0" dirty="0" smtClean="0">
                <a:latin typeface="+mn-lt"/>
              </a:rPr>
              <a:t>Helical undulator  to build shorter LCLS-II TW extension</a:t>
            </a:r>
          </a:p>
          <a:p>
            <a:pPr marL="342900" indent="-342900" eaLnBrk="0" hangingPunct="0">
              <a:spcBef>
                <a:spcPct val="20000"/>
              </a:spcBef>
              <a:buBlip>
                <a:blip r:embed="rId2"/>
              </a:buBlip>
              <a:defRPr/>
            </a:pPr>
            <a:r>
              <a:rPr lang="en-US" sz="2200" kern="0" dirty="0" smtClean="0">
                <a:latin typeface="+mn-lt"/>
              </a:rPr>
              <a:t>Build future x-ray FELs with full polarization control, full </a:t>
            </a:r>
            <a:r>
              <a:rPr lang="en-US" sz="2200" kern="0" dirty="0" err="1" smtClean="0">
                <a:latin typeface="+mn-lt"/>
              </a:rPr>
              <a:t>tunability</a:t>
            </a:r>
            <a:r>
              <a:rPr lang="en-US" sz="2200" kern="0" dirty="0" smtClean="0">
                <a:latin typeface="+mn-lt"/>
              </a:rPr>
              <a:t> under LCLS type alignment control.</a:t>
            </a:r>
          </a:p>
          <a:p>
            <a:pPr marL="342900" marR="0" lvl="0" indent="-342900" algn="l" defTabSz="914400" rtl="0" eaLnBrk="0" fontAlgn="base" latinLnBrk="0" hangingPunct="0">
              <a:lnSpc>
                <a:spcPct val="100000"/>
              </a:lnSpc>
              <a:spcBef>
                <a:spcPct val="20000"/>
              </a:spcBef>
              <a:spcAft>
                <a:spcPct val="0"/>
              </a:spcAft>
              <a:buClrTx/>
              <a:buSzTx/>
              <a:buFontTx/>
              <a:buBlip>
                <a:blip r:embed="rId2"/>
              </a:buBlip>
              <a:tabLst/>
              <a:defRPr/>
            </a:pPr>
            <a:endParaRPr lang="en-US" sz="2200" kern="0" noProof="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a:r>
            <a:br>
              <a:rPr kumimoji="0" lang="en-US" sz="2200" b="0" i="0" u="none" strike="noStrike" kern="0" cap="none" spc="0" normalizeH="0" baseline="0" noProof="0" dirty="0" smtClean="0">
                <a:ln>
                  <a:noFill/>
                </a:ln>
                <a:solidFill>
                  <a:schemeClr val="tx1"/>
                </a:solidFill>
                <a:effectLst/>
                <a:uLnTx/>
                <a:uFillTx/>
                <a:latin typeface="+mn-lt"/>
                <a:ea typeface="+mn-ea"/>
                <a:cs typeface="+mn-cs"/>
              </a:rPr>
            </a:b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228600" y="3505199"/>
            <a:ext cx="2912849" cy="430887"/>
          </a:xfrm>
          <a:prstGeom prst="rect">
            <a:avLst/>
          </a:prstGeom>
          <a:noFill/>
        </p:spPr>
        <p:txBody>
          <a:bodyPr wrap="none" rtlCol="0">
            <a:spAutoFit/>
          </a:bodyPr>
          <a:lstStyle/>
          <a:p>
            <a:r>
              <a:rPr lang="en-US" sz="2200" b="1" dirty="0" smtClean="0"/>
              <a:t>Long Term Benefits:</a:t>
            </a:r>
            <a:endParaRPr lang="en-US" sz="2200" b="1" dirty="0"/>
          </a:p>
        </p:txBody>
      </p:sp>
      <p:sp>
        <p:nvSpPr>
          <p:cNvPr id="9"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14</a:t>
            </a:fld>
            <a:endParaRPr lang="en-US" dirty="0"/>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2400" y="76200"/>
            <a:ext cx="8839200" cy="457200"/>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kern="1200" dirty="0" smtClean="0">
                <a:solidFill>
                  <a:srgbClr val="FFC000"/>
                </a:solidFill>
                <a:effectLst>
                  <a:outerShdw blurRad="38100" dist="38100" dir="2700000" algn="tl">
                    <a:srgbClr val="000000">
                      <a:alpha val="43137"/>
                    </a:srgbClr>
                  </a:outerShdw>
                </a:effectLst>
                <a:ea typeface="+mn-ea"/>
                <a:cs typeface="+mn-cs"/>
              </a:rPr>
              <a:t>General 1.5 </a:t>
            </a:r>
            <a:r>
              <a:rPr lang="en-US" kern="1200" dirty="0" smtClean="0">
                <a:solidFill>
                  <a:srgbClr val="FFC000"/>
                </a:solidFill>
                <a:effectLst>
                  <a:outerShdw blurRad="38100" dist="38100" dir="2700000" algn="tl">
                    <a:srgbClr val="000000">
                      <a:alpha val="43137"/>
                    </a:srgbClr>
                  </a:outerShdw>
                </a:effectLst>
                <a:ea typeface="+mn-ea"/>
                <a:cs typeface="+mn-cs"/>
              </a:rPr>
              <a:t>m </a:t>
            </a:r>
            <a:r>
              <a:rPr lang="en-US" kern="1200" dirty="0" smtClean="0">
                <a:solidFill>
                  <a:srgbClr val="FFC000"/>
                </a:solidFill>
                <a:effectLst>
                  <a:outerShdw blurRad="38100" dist="38100" dir="2700000" algn="tl">
                    <a:srgbClr val="000000">
                      <a:alpha val="43137"/>
                    </a:srgbClr>
                  </a:outerShdw>
                </a:effectLst>
                <a:ea typeface="+mn-ea"/>
                <a:cs typeface="+mn-cs"/>
              </a:rPr>
              <a:t>Permanent Magnet Assembly Detail</a:t>
            </a:r>
          </a:p>
        </p:txBody>
      </p:sp>
      <p:sp>
        <p:nvSpPr>
          <p:cNvPr id="8196" name="Rectangle 5"/>
          <p:cNvSpPr>
            <a:spLocks noChangeArrowheads="1"/>
          </p:cNvSpPr>
          <p:nvPr/>
        </p:nvSpPr>
        <p:spPr bwMode="auto">
          <a:xfrm>
            <a:off x="457200" y="1447800"/>
            <a:ext cx="8229600" cy="990600"/>
          </a:xfrm>
          <a:prstGeom prst="rect">
            <a:avLst/>
          </a:prstGeom>
          <a:noFill/>
          <a:ln w="9525">
            <a:noFill/>
            <a:miter lim="800000"/>
            <a:headEnd/>
            <a:tailEnd/>
          </a:ln>
        </p:spPr>
        <p:txBody>
          <a:bodyPr/>
          <a:lstStyle/>
          <a:p>
            <a:pPr algn="l">
              <a:lnSpc>
                <a:spcPct val="80000"/>
              </a:lnSpc>
              <a:spcBef>
                <a:spcPct val="20000"/>
              </a:spcBef>
              <a:buFontTx/>
              <a:buChar char="•"/>
            </a:pPr>
            <a:endParaRPr lang="en-US" dirty="0"/>
          </a:p>
        </p:txBody>
      </p:sp>
      <p:pic>
        <p:nvPicPr>
          <p:cNvPr id="5122" name="Picture 2"/>
          <p:cNvPicPr>
            <a:picLocks noChangeAspect="1" noChangeArrowheads="1"/>
          </p:cNvPicPr>
          <p:nvPr/>
        </p:nvPicPr>
        <p:blipFill>
          <a:blip r:embed="rId3" cstate="print"/>
          <a:srcRect l="7500" t="24000" r="52500"/>
          <a:stretch>
            <a:fillRect/>
          </a:stretch>
        </p:blipFill>
        <p:spPr bwMode="auto">
          <a:xfrm>
            <a:off x="685800" y="1371600"/>
            <a:ext cx="7467600" cy="4433888"/>
          </a:xfrm>
          <a:prstGeom prst="rect">
            <a:avLst/>
          </a:prstGeom>
          <a:noFill/>
          <a:ln w="9525">
            <a:noFill/>
            <a:miter lim="800000"/>
            <a:headEnd/>
            <a:tailEnd/>
          </a:ln>
        </p:spPr>
      </p:pic>
      <p:sp>
        <p:nvSpPr>
          <p:cNvPr id="7" name="Up Arrow 6"/>
          <p:cNvSpPr/>
          <p:nvPr/>
        </p:nvSpPr>
        <p:spPr>
          <a:xfrm>
            <a:off x="6858000" y="3200400"/>
            <a:ext cx="76200" cy="1676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53200" y="4876800"/>
            <a:ext cx="1600200" cy="584775"/>
          </a:xfrm>
          <a:prstGeom prst="rect">
            <a:avLst/>
          </a:prstGeom>
          <a:noFill/>
        </p:spPr>
        <p:txBody>
          <a:bodyPr wrap="square" rtlCol="0">
            <a:spAutoFit/>
          </a:bodyPr>
          <a:lstStyle/>
          <a:p>
            <a:r>
              <a:rPr lang="en-US" sz="1600" dirty="0" smtClean="0"/>
              <a:t>Linear </a:t>
            </a:r>
            <a:r>
              <a:rPr lang="en-US" sz="1600" dirty="0" smtClean="0"/>
              <a:t>Actuator (1/quadrant)</a:t>
            </a:r>
            <a:endParaRPr lang="en-US" sz="1600" dirty="0"/>
          </a:p>
        </p:txBody>
      </p:sp>
      <p:sp>
        <p:nvSpPr>
          <p:cNvPr id="9" name="Up Arrow 8"/>
          <p:cNvSpPr/>
          <p:nvPr/>
        </p:nvSpPr>
        <p:spPr>
          <a:xfrm>
            <a:off x="4419600" y="3886200"/>
            <a:ext cx="762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9600" y="4953000"/>
            <a:ext cx="1981200" cy="584775"/>
          </a:xfrm>
          <a:prstGeom prst="rect">
            <a:avLst/>
          </a:prstGeom>
          <a:noFill/>
        </p:spPr>
        <p:txBody>
          <a:bodyPr wrap="square" rtlCol="0">
            <a:spAutoFit/>
          </a:bodyPr>
          <a:lstStyle/>
          <a:p>
            <a:r>
              <a:rPr lang="en-US" sz="1600" dirty="0" smtClean="0"/>
              <a:t>TSK Linear Slide (13 pairs/quadrant)</a:t>
            </a:r>
            <a:endParaRPr lang="en-US" sz="1600" dirty="0"/>
          </a:p>
        </p:txBody>
      </p:sp>
      <p:sp>
        <p:nvSpPr>
          <p:cNvPr id="11" name="Up Arrow 10"/>
          <p:cNvSpPr/>
          <p:nvPr/>
        </p:nvSpPr>
        <p:spPr>
          <a:xfrm>
            <a:off x="2895600" y="4114800"/>
            <a:ext cx="762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38400" y="5486400"/>
            <a:ext cx="3264035" cy="338554"/>
          </a:xfrm>
          <a:prstGeom prst="rect">
            <a:avLst/>
          </a:prstGeom>
          <a:noFill/>
        </p:spPr>
        <p:txBody>
          <a:bodyPr wrap="none" rtlCol="0">
            <a:spAutoFit/>
          </a:bodyPr>
          <a:lstStyle/>
          <a:p>
            <a:r>
              <a:rPr lang="en-US" sz="1600" dirty="0" smtClean="0"/>
              <a:t>PM w/Holder (200 pairs/quadrant)</a:t>
            </a:r>
            <a:endParaRPr lang="en-US" sz="1600" dirty="0"/>
          </a:p>
        </p:txBody>
      </p:sp>
      <p:sp>
        <p:nvSpPr>
          <p:cNvPr id="13" name="Right Arrow 12"/>
          <p:cNvSpPr/>
          <p:nvPr/>
        </p:nvSpPr>
        <p:spPr>
          <a:xfrm>
            <a:off x="1524000" y="4191000"/>
            <a:ext cx="100584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3657600"/>
            <a:ext cx="1219200" cy="1077218"/>
          </a:xfrm>
          <a:prstGeom prst="rect">
            <a:avLst/>
          </a:prstGeom>
          <a:noFill/>
        </p:spPr>
        <p:txBody>
          <a:bodyPr wrap="square" rtlCol="0">
            <a:spAutoFit/>
          </a:bodyPr>
          <a:lstStyle/>
          <a:p>
            <a:r>
              <a:rPr lang="en-US" sz="1600" dirty="0" smtClean="0"/>
              <a:t>Moveable </a:t>
            </a:r>
            <a:r>
              <a:rPr lang="en-US" sz="1600" dirty="0" err="1" smtClean="0"/>
              <a:t>Strongback</a:t>
            </a:r>
            <a:r>
              <a:rPr lang="en-US" sz="1600" dirty="0" smtClean="0"/>
              <a:t> 6061-T6 Aluminum</a:t>
            </a:r>
            <a:endParaRPr lang="en-US" sz="1600" dirty="0"/>
          </a:p>
        </p:txBody>
      </p:sp>
      <p:sp>
        <p:nvSpPr>
          <p:cNvPr id="15" name="Right Arrow 14"/>
          <p:cNvSpPr/>
          <p:nvPr/>
        </p:nvSpPr>
        <p:spPr>
          <a:xfrm rot="19265042">
            <a:off x="1762010" y="4776868"/>
            <a:ext cx="938553" cy="123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sp>
        <p:nvSpPr>
          <p:cNvPr id="16" name="TextBox 15"/>
          <p:cNvSpPr txBox="1"/>
          <p:nvPr/>
        </p:nvSpPr>
        <p:spPr>
          <a:xfrm>
            <a:off x="609600" y="4876800"/>
            <a:ext cx="1676400" cy="830997"/>
          </a:xfrm>
          <a:prstGeom prst="rect">
            <a:avLst/>
          </a:prstGeom>
          <a:noFill/>
        </p:spPr>
        <p:txBody>
          <a:bodyPr wrap="square" rtlCol="0">
            <a:spAutoFit/>
          </a:bodyPr>
          <a:lstStyle/>
          <a:p>
            <a:r>
              <a:rPr lang="en-US" sz="1600" dirty="0" smtClean="0"/>
              <a:t>Rectangular Frame 6061-T6 Aluminum</a:t>
            </a:r>
            <a:endParaRPr lang="en-US" sz="1600" dirty="0"/>
          </a:p>
        </p:txBody>
      </p:sp>
      <p:sp>
        <p:nvSpPr>
          <p:cNvPr id="17"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15</a:t>
            </a:fld>
            <a:endParaRPr lang="en-US" dirty="0"/>
          </a:p>
          <a:p>
            <a:pPr algn="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se_deformation_in_helical_mode_iso.png"/>
          <p:cNvPicPr>
            <a:picLocks noChangeAspect="1"/>
          </p:cNvPicPr>
          <p:nvPr/>
        </p:nvPicPr>
        <p:blipFill>
          <a:blip r:embed="rId3" cstate="print"/>
          <a:stretch>
            <a:fillRect/>
          </a:stretch>
        </p:blipFill>
        <p:spPr>
          <a:xfrm>
            <a:off x="358140" y="732472"/>
            <a:ext cx="4213860" cy="2620328"/>
          </a:xfrm>
          <a:prstGeom prst="rect">
            <a:avLst/>
          </a:prstGeom>
        </p:spPr>
      </p:pic>
      <p:pic>
        <p:nvPicPr>
          <p:cNvPr id="5" name="Picture 4" descr="Base_deformation_in_planar_mode_iso.png"/>
          <p:cNvPicPr>
            <a:picLocks noChangeAspect="1"/>
          </p:cNvPicPr>
          <p:nvPr/>
        </p:nvPicPr>
        <p:blipFill>
          <a:blip r:embed="rId4" cstate="print"/>
          <a:stretch>
            <a:fillRect/>
          </a:stretch>
        </p:blipFill>
        <p:spPr>
          <a:xfrm>
            <a:off x="358140" y="3399472"/>
            <a:ext cx="4213860" cy="2620328"/>
          </a:xfrm>
          <a:prstGeom prst="rect">
            <a:avLst/>
          </a:prstGeom>
        </p:spPr>
      </p:pic>
      <p:pic>
        <p:nvPicPr>
          <p:cNvPr id="6" name="Picture 5" descr="Frame_deformation_in_helical_mode_iso.png"/>
          <p:cNvPicPr>
            <a:picLocks noChangeAspect="1"/>
          </p:cNvPicPr>
          <p:nvPr/>
        </p:nvPicPr>
        <p:blipFill>
          <a:blip r:embed="rId5" cstate="print"/>
          <a:stretch>
            <a:fillRect/>
          </a:stretch>
        </p:blipFill>
        <p:spPr>
          <a:xfrm>
            <a:off x="4625340" y="732472"/>
            <a:ext cx="4213860" cy="2620328"/>
          </a:xfrm>
          <a:prstGeom prst="rect">
            <a:avLst/>
          </a:prstGeom>
        </p:spPr>
      </p:pic>
      <p:pic>
        <p:nvPicPr>
          <p:cNvPr id="7" name="Picture 6" descr="Frame_deformation_in_planar_mode_iso.png"/>
          <p:cNvPicPr>
            <a:picLocks noChangeAspect="1"/>
          </p:cNvPicPr>
          <p:nvPr/>
        </p:nvPicPr>
        <p:blipFill>
          <a:blip r:embed="rId6" cstate="print"/>
          <a:stretch>
            <a:fillRect/>
          </a:stretch>
        </p:blipFill>
        <p:spPr>
          <a:xfrm>
            <a:off x="4625340" y="3399472"/>
            <a:ext cx="4213860" cy="2620328"/>
          </a:xfrm>
          <a:prstGeom prst="rect">
            <a:avLst/>
          </a:prstGeom>
        </p:spPr>
      </p:pic>
      <p:sp>
        <p:nvSpPr>
          <p:cNvPr id="8" name="TextBox 7"/>
          <p:cNvSpPr txBox="1"/>
          <p:nvPr/>
        </p:nvSpPr>
        <p:spPr>
          <a:xfrm>
            <a:off x="0" y="1"/>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lnSpc>
                <a:spcPct val="110000"/>
              </a:lnSpc>
              <a:defRPr/>
            </a:pPr>
            <a:r>
              <a:rPr lang="en-US" sz="2400" b="1" dirty="0" smtClean="0">
                <a:solidFill>
                  <a:srgbClr val="FFC000"/>
                </a:solidFill>
                <a:effectLst>
                  <a:outerShdw blurRad="38100" dist="38100" dir="2700000" algn="tl">
                    <a:srgbClr val="000000">
                      <a:alpha val="43137"/>
                    </a:srgbClr>
                  </a:outerShdw>
                </a:effectLst>
                <a:latin typeface="+mj-lt"/>
              </a:rPr>
              <a:t>Deformation </a:t>
            </a:r>
            <a:r>
              <a:rPr lang="en-US" sz="2400" b="1" dirty="0" smtClean="0">
                <a:solidFill>
                  <a:srgbClr val="FFC000"/>
                </a:solidFill>
                <a:effectLst>
                  <a:outerShdw blurRad="38100" dist="38100" dir="2700000" algn="tl">
                    <a:srgbClr val="000000">
                      <a:alpha val="43137"/>
                    </a:srgbClr>
                  </a:outerShdw>
                </a:effectLst>
                <a:latin typeface="+mj-lt"/>
              </a:rPr>
              <a:t>of ONE </a:t>
            </a:r>
            <a:r>
              <a:rPr lang="en-US" sz="2400" b="1" dirty="0" smtClean="0">
                <a:solidFill>
                  <a:srgbClr val="FFC000"/>
                </a:solidFill>
                <a:effectLst>
                  <a:outerShdw blurRad="38100" dist="38100" dir="2700000" algn="tl">
                    <a:srgbClr val="000000">
                      <a:alpha val="43137"/>
                    </a:srgbClr>
                  </a:outerShdw>
                </a:effectLst>
                <a:latin typeface="+mj-lt"/>
              </a:rPr>
              <a:t>Base and </a:t>
            </a:r>
            <a:r>
              <a:rPr lang="en-US" sz="2400" b="1" dirty="0" smtClean="0">
                <a:solidFill>
                  <a:srgbClr val="FFC000"/>
                </a:solidFill>
                <a:effectLst>
                  <a:outerShdw blurRad="38100" dist="38100" dir="2700000" algn="tl">
                    <a:srgbClr val="000000">
                      <a:alpha val="43137"/>
                    </a:srgbClr>
                  </a:outerShdw>
                </a:effectLst>
                <a:latin typeface="+mj-lt"/>
              </a:rPr>
              <a:t>Frame under </a:t>
            </a:r>
            <a:r>
              <a:rPr lang="en-US" sz="2400" b="1" dirty="0" smtClean="0">
                <a:solidFill>
                  <a:srgbClr val="FFC000"/>
                </a:solidFill>
                <a:effectLst>
                  <a:outerShdw blurRad="38100" dist="38100" dir="2700000" algn="tl">
                    <a:srgbClr val="000000">
                      <a:alpha val="43137"/>
                    </a:srgbClr>
                  </a:outerShdw>
                </a:effectLst>
                <a:latin typeface="+mj-lt"/>
              </a:rPr>
              <a:t>Magnetic Forces </a:t>
            </a:r>
            <a:endParaRPr lang="en-US" sz="2400" b="1" dirty="0">
              <a:solidFill>
                <a:srgbClr val="FFC000"/>
              </a:solidFill>
              <a:effectLst>
                <a:outerShdw blurRad="38100" dist="38100" dir="2700000" algn="tl">
                  <a:srgbClr val="000000">
                    <a:alpha val="43137"/>
                  </a:srgbClr>
                </a:outerShdw>
              </a:effectLst>
              <a:latin typeface="+mj-lt"/>
            </a:endParaRPr>
          </a:p>
        </p:txBody>
      </p:sp>
      <p:sp>
        <p:nvSpPr>
          <p:cNvPr id="10" name="TextBox 9"/>
          <p:cNvSpPr txBox="1"/>
          <p:nvPr/>
        </p:nvSpPr>
        <p:spPr>
          <a:xfrm>
            <a:off x="1106012" y="860947"/>
            <a:ext cx="2246787" cy="369332"/>
          </a:xfrm>
          <a:prstGeom prst="rect">
            <a:avLst/>
          </a:prstGeom>
          <a:noFill/>
        </p:spPr>
        <p:txBody>
          <a:bodyPr wrap="square" rtlCol="0">
            <a:spAutoFit/>
          </a:bodyPr>
          <a:lstStyle/>
          <a:p>
            <a:r>
              <a:rPr lang="en-US" dirty="0" smtClean="0"/>
              <a:t>Base, Helical mode</a:t>
            </a:r>
            <a:endParaRPr lang="en-US" dirty="0"/>
          </a:p>
        </p:txBody>
      </p:sp>
      <p:sp>
        <p:nvSpPr>
          <p:cNvPr id="11" name="TextBox 10"/>
          <p:cNvSpPr txBox="1"/>
          <p:nvPr/>
        </p:nvSpPr>
        <p:spPr>
          <a:xfrm>
            <a:off x="6705600" y="5206425"/>
            <a:ext cx="2285999" cy="584775"/>
          </a:xfrm>
          <a:prstGeom prst="rect">
            <a:avLst/>
          </a:prstGeom>
          <a:noFill/>
        </p:spPr>
        <p:txBody>
          <a:bodyPr wrap="square" rtlCol="0">
            <a:spAutoFit/>
          </a:bodyPr>
          <a:lstStyle/>
          <a:p>
            <a:r>
              <a:rPr lang="en-US" sz="1600" dirty="0" smtClean="0"/>
              <a:t>Maximum deformation ~6</a:t>
            </a:r>
            <a:r>
              <a:rPr lang="en-US" sz="1600" dirty="0" smtClean="0">
                <a:latin typeface="Symbol" pitchFamily="18" charset="2"/>
              </a:rPr>
              <a:t>m</a:t>
            </a:r>
            <a:r>
              <a:rPr lang="en-US" sz="1600" dirty="0" smtClean="0"/>
              <a:t>m</a:t>
            </a:r>
            <a:endParaRPr lang="en-US" sz="1600" dirty="0"/>
          </a:p>
        </p:txBody>
      </p:sp>
      <p:sp>
        <p:nvSpPr>
          <p:cNvPr id="12" name="TextBox 11"/>
          <p:cNvSpPr txBox="1"/>
          <p:nvPr/>
        </p:nvSpPr>
        <p:spPr>
          <a:xfrm>
            <a:off x="972358" y="3545938"/>
            <a:ext cx="2304241" cy="369332"/>
          </a:xfrm>
          <a:prstGeom prst="rect">
            <a:avLst/>
          </a:prstGeom>
          <a:noFill/>
        </p:spPr>
        <p:txBody>
          <a:bodyPr wrap="square" rtlCol="0">
            <a:spAutoFit/>
          </a:bodyPr>
          <a:lstStyle/>
          <a:p>
            <a:r>
              <a:rPr lang="en-US" dirty="0" smtClean="0"/>
              <a:t>Base, Planar mode</a:t>
            </a:r>
            <a:endParaRPr lang="en-US" dirty="0"/>
          </a:p>
        </p:txBody>
      </p:sp>
      <p:sp>
        <p:nvSpPr>
          <p:cNvPr id="13" name="TextBox 12"/>
          <p:cNvSpPr txBox="1"/>
          <p:nvPr/>
        </p:nvSpPr>
        <p:spPr>
          <a:xfrm>
            <a:off x="2286000" y="5029200"/>
            <a:ext cx="2514600" cy="584775"/>
          </a:xfrm>
          <a:prstGeom prst="rect">
            <a:avLst/>
          </a:prstGeom>
          <a:noFill/>
        </p:spPr>
        <p:txBody>
          <a:bodyPr wrap="square" rtlCol="0">
            <a:spAutoFit/>
          </a:bodyPr>
          <a:lstStyle/>
          <a:p>
            <a:r>
              <a:rPr lang="en-US" sz="1600" dirty="0" smtClean="0"/>
              <a:t>Maximum deformation ~4.8</a:t>
            </a:r>
            <a:r>
              <a:rPr lang="en-US" sz="1600" dirty="0" smtClean="0">
                <a:latin typeface="Symbol" pitchFamily="18" charset="2"/>
              </a:rPr>
              <a:t>m</a:t>
            </a:r>
            <a:r>
              <a:rPr lang="en-US" sz="1600" dirty="0" smtClean="0"/>
              <a:t>m</a:t>
            </a:r>
            <a:endParaRPr lang="en-US" sz="1600" dirty="0"/>
          </a:p>
        </p:txBody>
      </p:sp>
      <p:sp>
        <p:nvSpPr>
          <p:cNvPr id="15" name="TextBox 14"/>
          <p:cNvSpPr txBox="1"/>
          <p:nvPr/>
        </p:nvSpPr>
        <p:spPr>
          <a:xfrm>
            <a:off x="5146288" y="807693"/>
            <a:ext cx="2321312" cy="369332"/>
          </a:xfrm>
          <a:prstGeom prst="rect">
            <a:avLst/>
          </a:prstGeom>
          <a:noFill/>
        </p:spPr>
        <p:txBody>
          <a:bodyPr wrap="square" rtlCol="0">
            <a:spAutoFit/>
          </a:bodyPr>
          <a:lstStyle/>
          <a:p>
            <a:r>
              <a:rPr lang="en-US" dirty="0" smtClean="0"/>
              <a:t>Frame, Helical mode</a:t>
            </a:r>
            <a:endParaRPr lang="en-US" dirty="0"/>
          </a:p>
        </p:txBody>
      </p:sp>
      <p:sp>
        <p:nvSpPr>
          <p:cNvPr id="17" name="TextBox 16"/>
          <p:cNvSpPr txBox="1"/>
          <p:nvPr/>
        </p:nvSpPr>
        <p:spPr>
          <a:xfrm>
            <a:off x="6713164" y="2475637"/>
            <a:ext cx="2278436" cy="584775"/>
          </a:xfrm>
          <a:prstGeom prst="rect">
            <a:avLst/>
          </a:prstGeom>
          <a:noFill/>
        </p:spPr>
        <p:txBody>
          <a:bodyPr wrap="square" rtlCol="0">
            <a:spAutoFit/>
          </a:bodyPr>
          <a:lstStyle/>
          <a:p>
            <a:r>
              <a:rPr lang="en-US" sz="1600" dirty="0" smtClean="0"/>
              <a:t>Maximum deformation ~0.6</a:t>
            </a:r>
            <a:r>
              <a:rPr lang="en-US" sz="1600" dirty="0" smtClean="0">
                <a:latin typeface="Symbol" pitchFamily="18" charset="2"/>
              </a:rPr>
              <a:t>m</a:t>
            </a:r>
            <a:r>
              <a:rPr lang="en-US" sz="1600" dirty="0" smtClean="0"/>
              <a:t>m</a:t>
            </a:r>
            <a:endParaRPr lang="en-US" sz="1600" dirty="0"/>
          </a:p>
        </p:txBody>
      </p:sp>
      <p:sp>
        <p:nvSpPr>
          <p:cNvPr id="18" name="TextBox 17"/>
          <p:cNvSpPr txBox="1"/>
          <p:nvPr/>
        </p:nvSpPr>
        <p:spPr>
          <a:xfrm>
            <a:off x="2344910" y="2362200"/>
            <a:ext cx="2608090" cy="584775"/>
          </a:xfrm>
          <a:prstGeom prst="rect">
            <a:avLst/>
          </a:prstGeom>
          <a:noFill/>
        </p:spPr>
        <p:txBody>
          <a:bodyPr wrap="square" rtlCol="0">
            <a:spAutoFit/>
          </a:bodyPr>
          <a:lstStyle/>
          <a:p>
            <a:r>
              <a:rPr lang="en-US" sz="1600" dirty="0" smtClean="0"/>
              <a:t>Maximum deformation ~0.7</a:t>
            </a:r>
            <a:r>
              <a:rPr lang="en-US" sz="1600" dirty="0" smtClean="0">
                <a:latin typeface="Symbol" pitchFamily="18" charset="2"/>
              </a:rPr>
              <a:t>m</a:t>
            </a:r>
            <a:r>
              <a:rPr lang="en-US" sz="1600" dirty="0" smtClean="0"/>
              <a:t>m</a:t>
            </a:r>
            <a:endParaRPr lang="en-US" sz="1600" dirty="0"/>
          </a:p>
        </p:txBody>
      </p:sp>
      <p:sp>
        <p:nvSpPr>
          <p:cNvPr id="16" name="TextBox 15"/>
          <p:cNvSpPr txBox="1"/>
          <p:nvPr/>
        </p:nvSpPr>
        <p:spPr>
          <a:xfrm>
            <a:off x="5265233" y="3459563"/>
            <a:ext cx="2354767" cy="369332"/>
          </a:xfrm>
          <a:prstGeom prst="rect">
            <a:avLst/>
          </a:prstGeom>
          <a:noFill/>
        </p:spPr>
        <p:txBody>
          <a:bodyPr wrap="square" rtlCol="0">
            <a:spAutoFit/>
          </a:bodyPr>
          <a:lstStyle/>
          <a:p>
            <a:r>
              <a:rPr lang="en-US" dirty="0" smtClean="0"/>
              <a:t>Frame, Planar mode</a:t>
            </a:r>
            <a:endParaRPr lang="en-US" dirty="0"/>
          </a:p>
        </p:txBody>
      </p:sp>
      <p:sp>
        <p:nvSpPr>
          <p:cNvPr id="2" name="TextBox 1"/>
          <p:cNvSpPr txBox="1"/>
          <p:nvPr/>
        </p:nvSpPr>
        <p:spPr>
          <a:xfrm>
            <a:off x="1676400" y="5943600"/>
            <a:ext cx="6466835" cy="307777"/>
          </a:xfrm>
          <a:prstGeom prst="rect">
            <a:avLst/>
          </a:prstGeom>
          <a:noFill/>
        </p:spPr>
        <p:txBody>
          <a:bodyPr wrap="none" rtlCol="0">
            <a:spAutoFit/>
          </a:bodyPr>
          <a:lstStyle/>
          <a:p>
            <a:r>
              <a:rPr lang="en-US" sz="1400" dirty="0" smtClean="0">
                <a:solidFill>
                  <a:srgbClr val="0070C0"/>
                </a:solidFill>
              </a:rPr>
              <a:t>In “zero” field modes deformations are not critical for the </a:t>
            </a:r>
            <a:r>
              <a:rPr lang="en-US" sz="1400" dirty="0" err="1" smtClean="0">
                <a:solidFill>
                  <a:srgbClr val="0070C0"/>
                </a:solidFill>
              </a:rPr>
              <a:t>undulator</a:t>
            </a:r>
            <a:r>
              <a:rPr lang="en-US" sz="1400" dirty="0" smtClean="0">
                <a:solidFill>
                  <a:srgbClr val="0070C0"/>
                </a:solidFill>
              </a:rPr>
              <a:t> performance</a:t>
            </a:r>
            <a:endParaRPr lang="en-US" sz="1400" dirty="0">
              <a:solidFill>
                <a:srgbClr val="0070C0"/>
              </a:solidFill>
            </a:endParaRPr>
          </a:p>
        </p:txBody>
      </p:sp>
      <p:sp>
        <p:nvSpPr>
          <p:cNvPr id="19"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16</a:t>
            </a:fld>
            <a:endParaRPr lang="en-US" dirty="0"/>
          </a:p>
          <a:p>
            <a:pPr algn="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198"/>
            <a:ext cx="8229600" cy="558402"/>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Vacuum Chamber Assembly</a:t>
            </a:r>
            <a:endParaRPr lang="en-US" sz="2400" kern="1200" dirty="0">
              <a:solidFill>
                <a:srgbClr val="FFC000"/>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1600200" y="4724400"/>
            <a:ext cx="6400800" cy="938561"/>
          </a:xfrm>
        </p:spPr>
        <p:txBody>
          <a:bodyPr>
            <a:normAutofit/>
          </a:bodyPr>
          <a:lstStyle/>
          <a:p>
            <a:pPr marL="0" indent="0">
              <a:buNone/>
            </a:pPr>
            <a:r>
              <a:rPr lang="en-US" sz="2000" dirty="0" smtClean="0">
                <a:solidFill>
                  <a:srgbClr val="0070C0"/>
                </a:solidFill>
              </a:rPr>
              <a:t>Chamber insertion would require guide rod to push/pull the tubing through the 3.2 </a:t>
            </a:r>
            <a:r>
              <a:rPr lang="en-US" sz="2000" dirty="0" smtClean="0">
                <a:solidFill>
                  <a:srgbClr val="0070C0"/>
                </a:solidFill>
              </a:rPr>
              <a:t>m </a:t>
            </a:r>
            <a:r>
              <a:rPr lang="en-US" sz="2000" dirty="0" smtClean="0">
                <a:solidFill>
                  <a:srgbClr val="0070C0"/>
                </a:solidFill>
              </a:rPr>
              <a:t>Undulator Assembly</a:t>
            </a:r>
          </a:p>
        </p:txBody>
      </p:sp>
      <p:pic>
        <p:nvPicPr>
          <p:cNvPr id="5" name="Picture 5" descr="Tune Two Quadrants.jpg"/>
          <p:cNvPicPr>
            <a:picLocks noChangeAspect="1"/>
          </p:cNvPicPr>
          <p:nvPr/>
        </p:nvPicPr>
        <p:blipFill>
          <a:blip r:embed="rId3" cstate="print"/>
          <a:srcRect/>
          <a:stretch>
            <a:fillRect/>
          </a:stretch>
        </p:blipFill>
        <p:spPr bwMode="auto">
          <a:xfrm>
            <a:off x="2362200" y="2362200"/>
            <a:ext cx="3952875" cy="1219200"/>
          </a:xfrm>
          <a:prstGeom prst="rect">
            <a:avLst/>
          </a:prstGeom>
          <a:noFill/>
          <a:ln w="9525">
            <a:noFill/>
            <a:miter lim="800000"/>
            <a:headEnd/>
            <a:tailEnd/>
          </a:ln>
        </p:spPr>
      </p:pic>
      <p:sp>
        <p:nvSpPr>
          <p:cNvPr id="6" name="Rectangle 5"/>
          <p:cNvSpPr/>
          <p:nvPr/>
        </p:nvSpPr>
        <p:spPr>
          <a:xfrm>
            <a:off x="304800" y="2819400"/>
            <a:ext cx="2895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810000" y="2819400"/>
            <a:ext cx="4419600" cy="198119"/>
          </a:xfrm>
          <a:prstGeom prst="leftArrow">
            <a:avLst/>
          </a:prstGeom>
          <a:solidFill>
            <a:schemeClr val="bg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600200"/>
            <a:ext cx="228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9200" y="3429000"/>
            <a:ext cx="1524000" cy="923330"/>
          </a:xfrm>
          <a:prstGeom prst="rect">
            <a:avLst/>
          </a:prstGeom>
          <a:noFill/>
        </p:spPr>
        <p:txBody>
          <a:bodyPr wrap="square" rtlCol="0">
            <a:spAutoFit/>
          </a:bodyPr>
          <a:lstStyle/>
          <a:p>
            <a:r>
              <a:rPr lang="en-US" dirty="0" smtClean="0"/>
              <a:t>Vacuum Chamber Tube</a:t>
            </a:r>
            <a:endParaRPr lang="en-US" dirty="0"/>
          </a:p>
        </p:txBody>
      </p:sp>
      <p:sp>
        <p:nvSpPr>
          <p:cNvPr id="12" name="Up Arrow 11"/>
          <p:cNvSpPr/>
          <p:nvPr/>
        </p:nvSpPr>
        <p:spPr>
          <a:xfrm rot="13295821">
            <a:off x="683632" y="1378459"/>
            <a:ext cx="156736" cy="741675"/>
          </a:xfrm>
          <a:prstGeom prst="upArrow">
            <a:avLst>
              <a:gd name="adj1" fmla="val 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66800" y="1219200"/>
            <a:ext cx="3860865" cy="369332"/>
          </a:xfrm>
          <a:prstGeom prst="rect">
            <a:avLst/>
          </a:prstGeom>
          <a:noFill/>
        </p:spPr>
        <p:txBody>
          <a:bodyPr wrap="none" rtlCol="0">
            <a:spAutoFit/>
          </a:bodyPr>
          <a:lstStyle/>
          <a:p>
            <a:r>
              <a:rPr lang="en-US" dirty="0" smtClean="0"/>
              <a:t>Previously attached Vacuum Flange</a:t>
            </a:r>
            <a:endParaRPr lang="en-US" dirty="0"/>
          </a:p>
        </p:txBody>
      </p:sp>
      <p:sp>
        <p:nvSpPr>
          <p:cNvPr id="14" name="Up Arrow 13"/>
          <p:cNvSpPr/>
          <p:nvPr/>
        </p:nvSpPr>
        <p:spPr>
          <a:xfrm rot="13295821">
            <a:off x="6932032" y="2168313"/>
            <a:ext cx="156736" cy="741675"/>
          </a:xfrm>
          <a:prstGeom prst="upArrow">
            <a:avLst>
              <a:gd name="adj1" fmla="val 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1295400"/>
            <a:ext cx="1524000" cy="923330"/>
          </a:xfrm>
          <a:prstGeom prst="rect">
            <a:avLst/>
          </a:prstGeom>
          <a:noFill/>
        </p:spPr>
        <p:txBody>
          <a:bodyPr wrap="square" rtlCol="0">
            <a:spAutoFit/>
          </a:bodyPr>
          <a:lstStyle/>
          <a:p>
            <a:r>
              <a:rPr lang="en-US" dirty="0" smtClean="0"/>
              <a:t>6.35 OD Ceramic Guide Rod</a:t>
            </a:r>
            <a:endParaRPr lang="en-US" dirty="0"/>
          </a:p>
        </p:txBody>
      </p:sp>
      <p:sp>
        <p:nvSpPr>
          <p:cNvPr id="16" name="TextBox 15"/>
          <p:cNvSpPr txBox="1"/>
          <p:nvPr/>
        </p:nvSpPr>
        <p:spPr>
          <a:xfrm>
            <a:off x="3505200" y="3657600"/>
            <a:ext cx="2646943" cy="369332"/>
          </a:xfrm>
          <a:prstGeom prst="rect">
            <a:avLst/>
          </a:prstGeom>
          <a:noFill/>
        </p:spPr>
        <p:txBody>
          <a:bodyPr wrap="none" rtlCol="0">
            <a:spAutoFit/>
          </a:bodyPr>
          <a:lstStyle/>
          <a:p>
            <a:r>
              <a:rPr lang="en-US" dirty="0" err="1" smtClean="0"/>
              <a:t>Undulator</a:t>
            </a:r>
            <a:r>
              <a:rPr lang="en-US" dirty="0" smtClean="0"/>
              <a:t> PM Assembly</a:t>
            </a:r>
            <a:endParaRPr lang="en-US" dirty="0"/>
          </a:p>
        </p:txBody>
      </p:sp>
      <p:sp>
        <p:nvSpPr>
          <p:cNvPr id="17"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17</a:t>
            </a:fld>
            <a:endParaRPr lang="en-US" dirty="0"/>
          </a:p>
          <a:p>
            <a:pPr algn="r"/>
            <a:endParaRPr lang="en-US" dirty="0"/>
          </a:p>
        </p:txBody>
      </p:sp>
    </p:spTree>
    <p:extLst>
      <p:ext uri="{BB962C8B-B14F-4D97-AF65-F5344CB8AC3E}">
        <p14:creationId xmlns="" xmlns:p14="http://schemas.microsoft.com/office/powerpoint/2010/main" val="3743472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558402"/>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Vacuum Chamber Assembly</a:t>
            </a:r>
            <a:endParaRPr lang="en-US" sz="2400" kern="1200" dirty="0">
              <a:solidFill>
                <a:srgbClr val="FFC000"/>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1905000" y="5562600"/>
            <a:ext cx="6324600" cy="457200"/>
          </a:xfrm>
        </p:spPr>
        <p:txBody>
          <a:bodyPr>
            <a:normAutofit/>
          </a:bodyPr>
          <a:lstStyle/>
          <a:p>
            <a:pPr marL="0" indent="0">
              <a:buNone/>
            </a:pPr>
            <a:r>
              <a:rPr lang="en-US" sz="2000" dirty="0" smtClean="0">
                <a:solidFill>
                  <a:srgbClr val="0070C0"/>
                </a:solidFill>
              </a:rPr>
              <a:t>This step to be done in MFD Vacuum </a:t>
            </a:r>
            <a:r>
              <a:rPr lang="en-US" sz="2000" dirty="0" err="1" smtClean="0">
                <a:solidFill>
                  <a:srgbClr val="0070C0"/>
                </a:solidFill>
              </a:rPr>
              <a:t>Cleanroom</a:t>
            </a:r>
            <a:r>
              <a:rPr lang="en-US" sz="2000" dirty="0" smtClean="0">
                <a:solidFill>
                  <a:srgbClr val="0070C0"/>
                </a:solidFill>
              </a:rPr>
              <a:t>.</a:t>
            </a:r>
          </a:p>
        </p:txBody>
      </p:sp>
      <p:pic>
        <p:nvPicPr>
          <p:cNvPr id="5" name="Picture 5" descr="Tune Two Quadrants.jpg"/>
          <p:cNvPicPr>
            <a:picLocks noChangeAspect="1"/>
          </p:cNvPicPr>
          <p:nvPr/>
        </p:nvPicPr>
        <p:blipFill>
          <a:blip r:embed="rId2" cstate="print"/>
          <a:srcRect/>
          <a:stretch>
            <a:fillRect/>
          </a:stretch>
        </p:blipFill>
        <p:spPr bwMode="auto">
          <a:xfrm>
            <a:off x="2362200" y="2362200"/>
            <a:ext cx="3952875" cy="1219200"/>
          </a:xfrm>
          <a:prstGeom prst="rect">
            <a:avLst/>
          </a:prstGeom>
          <a:noFill/>
          <a:ln w="9525">
            <a:noFill/>
            <a:miter lim="800000"/>
            <a:headEnd/>
            <a:tailEnd/>
          </a:ln>
        </p:spPr>
      </p:pic>
      <p:sp>
        <p:nvSpPr>
          <p:cNvPr id="6" name="Rectangle 5"/>
          <p:cNvSpPr/>
          <p:nvPr/>
        </p:nvSpPr>
        <p:spPr>
          <a:xfrm>
            <a:off x="3124200" y="2819400"/>
            <a:ext cx="403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1524000"/>
            <a:ext cx="228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9200" y="3429000"/>
            <a:ext cx="1524000" cy="1754326"/>
          </a:xfrm>
          <a:prstGeom prst="rect">
            <a:avLst/>
          </a:prstGeom>
          <a:noFill/>
        </p:spPr>
        <p:txBody>
          <a:bodyPr wrap="square" rtlCol="0">
            <a:spAutoFit/>
          </a:bodyPr>
          <a:lstStyle/>
          <a:p>
            <a:r>
              <a:rPr lang="en-US" dirty="0" smtClean="0"/>
              <a:t>Vacuum Chamber Tube w/ Previously Attached Flange</a:t>
            </a:r>
            <a:endParaRPr lang="en-US" dirty="0"/>
          </a:p>
        </p:txBody>
      </p:sp>
      <p:sp>
        <p:nvSpPr>
          <p:cNvPr id="14" name="Up Arrow 13"/>
          <p:cNvSpPr/>
          <p:nvPr/>
        </p:nvSpPr>
        <p:spPr>
          <a:xfrm rot="13295821">
            <a:off x="7389233" y="2652610"/>
            <a:ext cx="156736" cy="741675"/>
          </a:xfrm>
          <a:prstGeom prst="upArrow">
            <a:avLst>
              <a:gd name="adj1" fmla="val 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67600" y="1703496"/>
            <a:ext cx="1524000" cy="923330"/>
          </a:xfrm>
          <a:prstGeom prst="rect">
            <a:avLst/>
          </a:prstGeom>
          <a:noFill/>
        </p:spPr>
        <p:txBody>
          <a:bodyPr wrap="square" rtlCol="0">
            <a:spAutoFit/>
          </a:bodyPr>
          <a:lstStyle/>
          <a:p>
            <a:r>
              <a:rPr lang="en-US" dirty="0" smtClean="0"/>
              <a:t>Second Flange Attached</a:t>
            </a:r>
            <a:endParaRPr lang="en-US" dirty="0"/>
          </a:p>
        </p:txBody>
      </p:sp>
      <p:sp>
        <p:nvSpPr>
          <p:cNvPr id="16" name="Rectangle 15"/>
          <p:cNvSpPr/>
          <p:nvPr/>
        </p:nvSpPr>
        <p:spPr>
          <a:xfrm>
            <a:off x="6934200" y="1524000"/>
            <a:ext cx="228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505200" y="3657600"/>
            <a:ext cx="2646943" cy="369332"/>
          </a:xfrm>
          <a:prstGeom prst="rect">
            <a:avLst/>
          </a:prstGeom>
          <a:noFill/>
        </p:spPr>
        <p:txBody>
          <a:bodyPr wrap="none" rtlCol="0">
            <a:spAutoFit/>
          </a:bodyPr>
          <a:lstStyle/>
          <a:p>
            <a:r>
              <a:rPr lang="en-US" dirty="0" err="1" smtClean="0"/>
              <a:t>Undulator</a:t>
            </a:r>
            <a:r>
              <a:rPr lang="en-US" dirty="0" smtClean="0"/>
              <a:t> PM Assembly</a:t>
            </a:r>
            <a:endParaRPr lang="en-US" dirty="0"/>
          </a:p>
        </p:txBody>
      </p:sp>
      <p:cxnSp>
        <p:nvCxnSpPr>
          <p:cNvPr id="13" name="Straight Connector 12"/>
          <p:cNvCxnSpPr/>
          <p:nvPr/>
        </p:nvCxnSpPr>
        <p:spPr>
          <a:xfrm>
            <a:off x="2895600" y="4114800"/>
            <a:ext cx="0" cy="9144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600" y="5029200"/>
            <a:ext cx="42672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2800" y="4114800"/>
            <a:ext cx="0" cy="9144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0" y="5029200"/>
            <a:ext cx="2977097" cy="307777"/>
          </a:xfrm>
          <a:prstGeom prst="rect">
            <a:avLst/>
          </a:prstGeom>
          <a:noFill/>
        </p:spPr>
        <p:txBody>
          <a:bodyPr wrap="none" rtlCol="0">
            <a:spAutoFit/>
          </a:bodyPr>
          <a:lstStyle/>
          <a:p>
            <a:r>
              <a:rPr lang="en-US" sz="1400" dirty="0" smtClean="0"/>
              <a:t>Fixture for proper flange orientation</a:t>
            </a:r>
            <a:endParaRPr lang="en-US" sz="1400" dirty="0"/>
          </a:p>
        </p:txBody>
      </p:sp>
      <p:sp>
        <p:nvSpPr>
          <p:cNvPr id="23" name="TextBox 22"/>
          <p:cNvSpPr txBox="1"/>
          <p:nvPr/>
        </p:nvSpPr>
        <p:spPr>
          <a:xfrm>
            <a:off x="7696200" y="2617896"/>
            <a:ext cx="1447800" cy="430887"/>
          </a:xfrm>
          <a:prstGeom prst="rect">
            <a:avLst/>
          </a:prstGeom>
          <a:noFill/>
        </p:spPr>
        <p:txBody>
          <a:bodyPr wrap="square" rtlCol="0">
            <a:spAutoFit/>
          </a:bodyPr>
          <a:lstStyle/>
          <a:p>
            <a:r>
              <a:rPr lang="en-US" sz="1100" dirty="0" smtClean="0"/>
              <a:t>Possibly attached by induction braze</a:t>
            </a:r>
            <a:endParaRPr lang="en-US" sz="1100" dirty="0"/>
          </a:p>
        </p:txBody>
      </p:sp>
      <p:sp>
        <p:nvSpPr>
          <p:cNvPr id="18"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18</a:t>
            </a:fld>
            <a:endParaRPr lang="en-US" dirty="0"/>
          </a:p>
          <a:p>
            <a:pPr algn="r"/>
            <a:endParaRPr lang="en-US" dirty="0"/>
          </a:p>
        </p:txBody>
      </p:sp>
    </p:spTree>
    <p:extLst>
      <p:ext uri="{BB962C8B-B14F-4D97-AF65-F5344CB8AC3E}">
        <p14:creationId xmlns="" xmlns:p14="http://schemas.microsoft.com/office/powerpoint/2010/main" val="3743472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2400" y="152400"/>
            <a:ext cx="8610600" cy="457200"/>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kern="1200" dirty="0" smtClean="0">
                <a:solidFill>
                  <a:srgbClr val="FFC000"/>
                </a:solidFill>
                <a:effectLst>
                  <a:outerShdw blurRad="38100" dist="38100" dir="2700000" algn="tl">
                    <a:srgbClr val="000000">
                      <a:alpha val="43137"/>
                    </a:srgbClr>
                  </a:outerShdw>
                </a:effectLst>
                <a:ea typeface="+mn-ea"/>
                <a:cs typeface="+mn-cs"/>
              </a:rPr>
              <a:t>Vacuum Chamber Design Challenges</a:t>
            </a:r>
          </a:p>
        </p:txBody>
      </p:sp>
      <p:sp>
        <p:nvSpPr>
          <p:cNvPr id="8196" name="Rectangle 5"/>
          <p:cNvSpPr>
            <a:spLocks noChangeArrowheads="1"/>
          </p:cNvSpPr>
          <p:nvPr/>
        </p:nvSpPr>
        <p:spPr bwMode="auto">
          <a:xfrm>
            <a:off x="457200" y="1447800"/>
            <a:ext cx="8229600" cy="990600"/>
          </a:xfrm>
          <a:prstGeom prst="rect">
            <a:avLst/>
          </a:prstGeom>
          <a:noFill/>
          <a:ln w="9525">
            <a:noFill/>
            <a:miter lim="800000"/>
            <a:headEnd/>
            <a:tailEnd/>
          </a:ln>
        </p:spPr>
        <p:txBody>
          <a:bodyPr/>
          <a:lstStyle/>
          <a:p>
            <a:pPr algn="l">
              <a:lnSpc>
                <a:spcPct val="80000"/>
              </a:lnSpc>
              <a:spcBef>
                <a:spcPct val="20000"/>
              </a:spcBef>
              <a:buFontTx/>
              <a:buChar char="•"/>
            </a:pPr>
            <a:endParaRPr lang="en-US" dirty="0"/>
          </a:p>
        </p:txBody>
      </p:sp>
      <p:sp>
        <p:nvSpPr>
          <p:cNvPr id="5" name="Rectangle 2"/>
          <p:cNvSpPr txBox="1">
            <a:spLocks noChangeArrowheads="1"/>
          </p:cNvSpPr>
          <p:nvPr/>
        </p:nvSpPr>
        <p:spPr>
          <a:xfrm>
            <a:off x="381000" y="838200"/>
            <a:ext cx="8229600" cy="4343400"/>
          </a:xfrm>
          <a:prstGeom prst="rect">
            <a:avLst/>
          </a:prstGeom>
        </p:spPr>
        <p:txBody>
          <a:bodyPr>
            <a:normAutofit fontScale="25000" lnSpcReduction="20000"/>
          </a:bodyPr>
          <a:lstStyle/>
          <a:p>
            <a:pPr>
              <a:buFont typeface="Arial" pitchFamily="34" charset="0"/>
              <a:buChar char="•"/>
            </a:pPr>
            <a:r>
              <a:rPr lang="en-US" sz="7200" dirty="0" smtClean="0">
                <a:solidFill>
                  <a:srgbClr val="0070C0"/>
                </a:solidFill>
              </a:rPr>
              <a:t>Cornell prototype undulator was an in-vacuum device. Our internal vacuum chamber made from tubing is a new approach, first time attempted</a:t>
            </a:r>
          </a:p>
          <a:p>
            <a:pPr>
              <a:buFont typeface="Arial" pitchFamily="34" charset="0"/>
              <a:buChar char="•"/>
            </a:pPr>
            <a:endParaRPr lang="en-US" sz="7200" dirty="0" smtClean="0">
              <a:solidFill>
                <a:srgbClr val="0070C0"/>
              </a:solidFill>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lang="en-US" sz="7200" dirty="0" smtClean="0">
                <a:solidFill>
                  <a:srgbClr val="0070C0"/>
                </a:solidFill>
                <a:latin typeface="+mn-lt"/>
              </a:rPr>
              <a:t>Vacuum Chamber must be installed after Magnetic Measurements Group assembles and verifies the 4 quadrants as one unit</a:t>
            </a:r>
          </a:p>
          <a:p>
            <a:pPr marL="0" marR="0" lvl="0" indent="0" defTabSz="914400" rtl="0" eaLnBrk="1" fontAlgn="base" latinLnBrk="0" hangingPunct="1">
              <a:lnSpc>
                <a:spcPct val="100000"/>
              </a:lnSpc>
              <a:spcBef>
                <a:spcPct val="0"/>
              </a:spcBef>
              <a:spcAft>
                <a:spcPct val="0"/>
              </a:spcAft>
              <a:buClrTx/>
              <a:buSzTx/>
              <a:tabLst/>
              <a:defRPr/>
            </a:pPr>
            <a:endParaRPr lang="en-US" sz="72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lang="en-US" sz="7200" dirty="0" smtClean="0">
                <a:solidFill>
                  <a:srgbClr val="0070C0"/>
                </a:solidFill>
                <a:latin typeface="+mn-lt"/>
              </a:rPr>
              <a:t>Chamber must pass through the magnet pole tips, therefore a vacuum flange cannot be installed until after the chamber is inserted</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lang="en-US" sz="72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lang="en-US" sz="7200" dirty="0" smtClean="0">
                <a:solidFill>
                  <a:srgbClr val="0070C0"/>
                </a:solidFill>
                <a:latin typeface="+mn-lt"/>
              </a:rPr>
              <a:t>Vacuum chamber must have minimal “sag” to avoid/minimize permanent magnet pole tips rubbing on the OD of the vacuum chamber </a:t>
            </a:r>
            <a:r>
              <a:rPr lang="en-US" sz="7200" dirty="0" smtClean="0">
                <a:solidFill>
                  <a:srgbClr val="0070C0"/>
                </a:solidFill>
                <a:latin typeface="+mn-lt"/>
              </a:rPr>
              <a:t>tubing and to reduce transverse wakefields.</a:t>
            </a:r>
            <a:endParaRPr lang="en-US" sz="72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lang="en-US" sz="72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lang="en-US" sz="7200" dirty="0" smtClean="0">
                <a:solidFill>
                  <a:srgbClr val="0070C0"/>
                </a:solidFill>
                <a:latin typeface="+mn-lt"/>
              </a:rPr>
              <a:t>Chamber is effectively a very long thin wall tube susceptible to bending, difficult to clean and transport (weight is under 1 pound)</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lang="en-US" sz="72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lang="en-US" sz="7200" dirty="0" smtClean="0">
                <a:solidFill>
                  <a:srgbClr val="0070C0"/>
                </a:solidFill>
                <a:latin typeface="+mn-lt"/>
              </a:rPr>
              <a:t>Attachment of end flange on pass-through end of chamber may cause thermally induced distortion compromising tube straightness</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lang="en-US" sz="72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lang="en-US" sz="36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endParaRPr lang="en-US" sz="3600" dirty="0" smtClean="0">
              <a:solidFill>
                <a:srgbClr val="0070C0"/>
              </a:solidFill>
              <a:latin typeface="+mn-lt"/>
            </a:endParaRPr>
          </a:p>
          <a:p>
            <a:pPr marL="0" marR="0" lvl="0" indent="0" defTabSz="914400" rtl="0" eaLnBrk="1" fontAlgn="base" latinLnBrk="0" hangingPunct="1">
              <a:lnSpc>
                <a:spcPct val="100000"/>
              </a:lnSpc>
              <a:spcBef>
                <a:spcPct val="0"/>
              </a:spcBef>
              <a:spcAft>
                <a:spcPct val="0"/>
              </a:spcAft>
              <a:buClrTx/>
              <a:buSzTx/>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19</a:t>
            </a:fld>
            <a:endParaRPr lang="en-US" dirty="0"/>
          </a:p>
          <a:p>
            <a:pPr algn="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Project Motivation</a:t>
            </a:r>
          </a:p>
        </p:txBody>
      </p:sp>
      <p:sp>
        <p:nvSpPr>
          <p:cNvPr id="19460" name="Rectangle 3"/>
          <p:cNvSpPr>
            <a:spLocks noGrp="1" noChangeArrowheads="1"/>
          </p:cNvSpPr>
          <p:nvPr>
            <p:ph type="body" idx="1"/>
          </p:nvPr>
        </p:nvSpPr>
        <p:spPr>
          <a:xfrm>
            <a:off x="457200" y="2286000"/>
            <a:ext cx="7895914" cy="914400"/>
          </a:xfrm>
          <a:noFill/>
        </p:spPr>
        <p:txBody>
          <a:bodyPr/>
          <a:lstStyle/>
          <a:p>
            <a:pPr lvl="1">
              <a:buBlip>
                <a:blip r:embed="rId2"/>
              </a:buBlip>
            </a:pPr>
            <a:r>
              <a:rPr lang="en-US" sz="1600" dirty="0" smtClean="0"/>
              <a:t>Flexible polarization control</a:t>
            </a:r>
          </a:p>
          <a:p>
            <a:pPr lvl="1">
              <a:buBlip>
                <a:blip r:embed="rId2"/>
              </a:buBlip>
            </a:pPr>
            <a:r>
              <a:rPr lang="en-US" sz="1600" dirty="0" smtClean="0"/>
              <a:t>Support for large taper ranges required for TW FELs and high SXR output</a:t>
            </a:r>
          </a:p>
          <a:p>
            <a:pPr lvl="1">
              <a:buBlip>
                <a:blip r:embed="rId2"/>
              </a:buBlip>
            </a:pPr>
            <a:r>
              <a:rPr lang="en-US" sz="1600" dirty="0" smtClean="0"/>
              <a:t>Photon energy change at fixed electron energy</a:t>
            </a:r>
          </a:p>
        </p:txBody>
      </p:sp>
      <p:sp>
        <p:nvSpPr>
          <p:cNvPr id="5" name="TextBox 4"/>
          <p:cNvSpPr txBox="1"/>
          <p:nvPr/>
        </p:nvSpPr>
        <p:spPr>
          <a:xfrm>
            <a:off x="314628" y="2007405"/>
            <a:ext cx="6389891" cy="400110"/>
          </a:xfrm>
          <a:prstGeom prst="rect">
            <a:avLst/>
          </a:prstGeom>
          <a:noFill/>
        </p:spPr>
        <p:txBody>
          <a:bodyPr wrap="none" rtlCol="0">
            <a:spAutoFit/>
          </a:bodyPr>
          <a:lstStyle/>
          <a:p>
            <a:r>
              <a:rPr lang="en-US" sz="2000" b="1" dirty="0" smtClean="0"/>
              <a:t>Problem: Important desirable features are missing</a:t>
            </a:r>
          </a:p>
        </p:txBody>
      </p:sp>
      <p:sp>
        <p:nvSpPr>
          <p:cNvPr id="6" name="Rectangle 3"/>
          <p:cNvSpPr txBox="1">
            <a:spLocks noChangeArrowheads="1"/>
          </p:cNvSpPr>
          <p:nvPr/>
        </p:nvSpPr>
        <p:spPr bwMode="auto">
          <a:xfrm>
            <a:off x="456590" y="762000"/>
            <a:ext cx="868741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SLAC has successfully commissioned the first x-ray FEL based on compact fixed gap planar undulators.</a:t>
            </a:r>
          </a:p>
          <a:p>
            <a:pPr marL="342900" marR="0" lvl="0" indent="-342900" algn="l" defTabSz="914400" rtl="0" eaLnBrk="0" fontAlgn="base" latinLnBrk="0" hangingPunct="0">
              <a:lnSpc>
                <a:spcPct val="100000"/>
              </a:lnSpc>
              <a:spcBef>
                <a:spcPct val="20000"/>
              </a:spcBef>
              <a:spcAft>
                <a:spcPct val="0"/>
              </a:spcAft>
              <a:buClrTx/>
              <a:buSzTx/>
              <a:buFontTx/>
              <a:buBlip>
                <a:blip r:embed="rId2"/>
              </a:buBlip>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The compactness of the undulators allowed a unique and successful remote controlled alignment strategy.</a:t>
            </a:r>
          </a:p>
        </p:txBody>
      </p:sp>
      <p:sp>
        <p:nvSpPr>
          <p:cNvPr id="11" name="Rectangle 3"/>
          <p:cNvSpPr txBox="1">
            <a:spLocks noChangeArrowheads="1"/>
          </p:cNvSpPr>
          <p:nvPr/>
        </p:nvSpPr>
        <p:spPr bwMode="auto">
          <a:xfrm>
            <a:off x="442452" y="3505200"/>
            <a:ext cx="7895914"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r>
              <a:rPr lang="en-US" sz="1600" kern="0" dirty="0" smtClean="0">
                <a:latin typeface="+mn-lt"/>
              </a:rPr>
              <a:t>Variable gap undulators are large and heavy</a:t>
            </a:r>
          </a:p>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r>
              <a:rPr lang="en-US" sz="1600" kern="0" dirty="0" smtClean="0">
                <a:latin typeface="+mn-lt"/>
              </a:rPr>
              <a:t>LCLS alignment strategy is difficult </a:t>
            </a:r>
            <a:r>
              <a:rPr lang="en-US" sz="1600" kern="0" dirty="0" smtClean="0">
                <a:latin typeface="+mn-lt"/>
              </a:rPr>
              <a:t>to </a:t>
            </a:r>
            <a:r>
              <a:rPr lang="en-US" sz="1600" kern="0" dirty="0" smtClean="0">
                <a:latin typeface="+mn-lt"/>
              </a:rPr>
              <a:t>implement.</a:t>
            </a: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12" name="TextBox 11"/>
          <p:cNvSpPr txBox="1"/>
          <p:nvPr/>
        </p:nvSpPr>
        <p:spPr>
          <a:xfrm>
            <a:off x="260556" y="3168444"/>
            <a:ext cx="7338997" cy="400110"/>
          </a:xfrm>
          <a:prstGeom prst="rect">
            <a:avLst/>
          </a:prstGeom>
          <a:noFill/>
        </p:spPr>
        <p:txBody>
          <a:bodyPr wrap="none" rtlCol="0">
            <a:spAutoFit/>
          </a:bodyPr>
          <a:lstStyle/>
          <a:p>
            <a:r>
              <a:rPr lang="en-US" sz="2000" b="1" dirty="0" smtClean="0"/>
              <a:t> Standard Solution: Use variable gap / APPLE-II undulators</a:t>
            </a:r>
            <a:endParaRPr lang="en-US" sz="2000" b="1" dirty="0"/>
          </a:p>
        </p:txBody>
      </p:sp>
      <p:sp>
        <p:nvSpPr>
          <p:cNvPr id="17" name="Rectangle 3"/>
          <p:cNvSpPr txBox="1">
            <a:spLocks noChangeArrowheads="1"/>
          </p:cNvSpPr>
          <p:nvPr/>
        </p:nvSpPr>
        <p:spPr bwMode="auto">
          <a:xfrm>
            <a:off x="441842" y="4434348"/>
            <a:ext cx="7895914" cy="67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r>
              <a:rPr lang="en-US" sz="1600" kern="0" dirty="0" smtClean="0">
                <a:latin typeface="+mn-lt"/>
              </a:rPr>
              <a:t>Compact fixed-gap design very similar to LCLS undulators</a:t>
            </a:r>
          </a:p>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r>
              <a:rPr lang="en-US" sz="1600" kern="0" noProof="0" dirty="0" smtClean="0">
                <a:latin typeface="+mn-lt"/>
              </a:rPr>
              <a:t>Provides full K and polarization control.</a:t>
            </a:r>
          </a:p>
          <a:p>
            <a:pPr marL="742950" marR="0" lvl="1" indent="-285750" algn="l" defTabSz="914400" rtl="0" eaLnBrk="0" fontAlgn="base" latinLnBrk="0" hangingPunct="0">
              <a:lnSpc>
                <a:spcPct val="100000"/>
              </a:lnSpc>
              <a:spcBef>
                <a:spcPct val="20000"/>
              </a:spcBef>
              <a:spcAft>
                <a:spcPct val="0"/>
              </a:spcAft>
              <a:buClrTx/>
              <a:buSzTx/>
              <a:tabLst/>
              <a:defRPr/>
            </a:pPr>
            <a:endParaRPr lang="en-US" sz="1600" kern="0" noProof="0" dirty="0" smtClean="0">
              <a:latin typeface="+mn-lt"/>
            </a:endParaRPr>
          </a:p>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18" name="TextBox 17"/>
          <p:cNvSpPr txBox="1"/>
          <p:nvPr/>
        </p:nvSpPr>
        <p:spPr>
          <a:xfrm>
            <a:off x="259946" y="4097592"/>
            <a:ext cx="7775398" cy="400110"/>
          </a:xfrm>
          <a:prstGeom prst="rect">
            <a:avLst/>
          </a:prstGeom>
          <a:noFill/>
        </p:spPr>
        <p:txBody>
          <a:bodyPr wrap="none" rtlCol="0">
            <a:spAutoFit/>
          </a:bodyPr>
          <a:lstStyle/>
          <a:p>
            <a:r>
              <a:rPr lang="en-US" sz="2000" b="1" dirty="0" smtClean="0"/>
              <a:t> Proposed Solution: Compact variable phase DELTA undulator</a:t>
            </a:r>
            <a:endParaRPr lang="en-US" sz="2000" b="1" dirty="0"/>
          </a:p>
        </p:txBody>
      </p:sp>
      <p:sp>
        <p:nvSpPr>
          <p:cNvPr id="19" name="Rectangle 3"/>
          <p:cNvSpPr txBox="1">
            <a:spLocks noChangeArrowheads="1"/>
          </p:cNvSpPr>
          <p:nvPr/>
        </p:nvSpPr>
        <p:spPr bwMode="auto">
          <a:xfrm>
            <a:off x="439992" y="5306964"/>
            <a:ext cx="8399208" cy="865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r>
              <a:rPr lang="en-US" sz="1600" kern="0" dirty="0" smtClean="0">
                <a:latin typeface="+mn-lt"/>
              </a:rPr>
              <a:t>Standard magnetic measurement techniques won’t work when fully assembled</a:t>
            </a:r>
          </a:p>
          <a:p>
            <a:pPr marL="742950" lvl="1" indent="-285750" eaLnBrk="0" hangingPunct="0">
              <a:spcBef>
                <a:spcPct val="20000"/>
              </a:spcBef>
              <a:buBlip>
                <a:blip r:embed="rId2"/>
              </a:buBlip>
            </a:pPr>
            <a:r>
              <a:rPr lang="en-US" sz="1600" kern="0" dirty="0" smtClean="0"/>
              <a:t>Tuning to FEL type requirements looks challenging</a:t>
            </a:r>
          </a:p>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r>
              <a:rPr lang="en-US" sz="1600" kern="0" noProof="0" dirty="0" smtClean="0">
                <a:latin typeface="+mn-lt"/>
              </a:rPr>
              <a:t>Installation of vacuum chamber in fully assembled undulator not yet solved</a:t>
            </a:r>
          </a:p>
          <a:p>
            <a:pPr marL="742950" marR="0" lvl="1" indent="-285750" algn="l" defTabSz="914400" rtl="0" eaLnBrk="0" fontAlgn="base" latinLnBrk="0" hangingPunct="0">
              <a:lnSpc>
                <a:spcPct val="100000"/>
              </a:lnSpc>
              <a:spcBef>
                <a:spcPct val="20000"/>
              </a:spcBef>
              <a:spcAft>
                <a:spcPct val="0"/>
              </a:spcAft>
              <a:buClrTx/>
              <a:buSzTx/>
              <a:tabLst/>
              <a:defRPr/>
            </a:pPr>
            <a:endParaRPr lang="en-US" sz="1600" kern="0" noProof="0" dirty="0" smtClean="0">
              <a:latin typeface="+mn-lt"/>
            </a:endParaRPr>
          </a:p>
          <a:p>
            <a:pPr marL="742950" marR="0" lvl="1" indent="-285750" algn="l" defTabSz="914400" rtl="0" eaLnBrk="0" fontAlgn="base" latinLnBrk="0" hangingPunct="0">
              <a:lnSpc>
                <a:spcPct val="100000"/>
              </a:lnSpc>
              <a:spcBef>
                <a:spcPct val="20000"/>
              </a:spcBef>
              <a:spcAft>
                <a:spcPct val="0"/>
              </a:spcAft>
              <a:buClrTx/>
              <a:buSzTx/>
              <a:buFontTx/>
              <a:buBlip>
                <a:blip r:embed="rId2"/>
              </a:buBlip>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20" name="TextBox 19"/>
          <p:cNvSpPr txBox="1"/>
          <p:nvPr/>
        </p:nvSpPr>
        <p:spPr>
          <a:xfrm>
            <a:off x="258096" y="4970208"/>
            <a:ext cx="1681871" cy="400110"/>
          </a:xfrm>
          <a:prstGeom prst="rect">
            <a:avLst/>
          </a:prstGeom>
          <a:noFill/>
        </p:spPr>
        <p:txBody>
          <a:bodyPr wrap="none" rtlCol="0">
            <a:spAutoFit/>
          </a:bodyPr>
          <a:lstStyle/>
          <a:p>
            <a:r>
              <a:rPr lang="en-US" sz="2000" b="1" dirty="0" smtClean="0"/>
              <a:t> R&amp;D Issues</a:t>
            </a:r>
            <a:endParaRPr lang="en-US" sz="2000" b="1" dirty="0"/>
          </a:p>
        </p:txBody>
      </p:sp>
      <p:sp>
        <p:nvSpPr>
          <p:cNvPr id="21"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2</a:t>
            </a:fld>
            <a:endParaRPr lang="en-US" dirty="0"/>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GENESIS 1.3: 830eV</a:t>
            </a:r>
            <a:r>
              <a:rPr lang="en-US" sz="2400" kern="1200" dirty="0" smtClean="0">
                <a:solidFill>
                  <a:srgbClr val="FFC000"/>
                </a:solidFill>
                <a:effectLst>
                  <a:outerShdw blurRad="38100" dist="38100" dir="2700000" algn="tl">
                    <a:srgbClr val="000000">
                      <a:alpha val="43137"/>
                    </a:srgbClr>
                  </a:outerShdw>
                </a:effectLst>
                <a:ea typeface="+mn-ea"/>
                <a:cs typeface="+mn-cs"/>
              </a:rPr>
              <a:t>, 2kA, 6 planar </a:t>
            </a:r>
            <a:r>
              <a:rPr lang="en-US" sz="2400" kern="1200" dirty="0" smtClean="0">
                <a:solidFill>
                  <a:srgbClr val="FFC000"/>
                </a:solidFill>
                <a:effectLst>
                  <a:outerShdw blurRad="38100" dist="38100" dir="2700000" algn="tl">
                    <a:srgbClr val="000000">
                      <a:alpha val="43137"/>
                    </a:srgbClr>
                  </a:outerShdw>
                </a:effectLst>
                <a:ea typeface="+mn-ea"/>
                <a:cs typeface="+mn-cs"/>
              </a:rPr>
              <a:t>sections + </a:t>
            </a:r>
            <a:r>
              <a:rPr lang="en-US" sz="2400" kern="1200" dirty="0" smtClean="0">
                <a:solidFill>
                  <a:srgbClr val="FFC000"/>
                </a:solidFill>
                <a:effectLst>
                  <a:outerShdw blurRad="38100" dist="38100" dir="2700000" algn="tl">
                    <a:srgbClr val="000000">
                      <a:alpha val="43137"/>
                    </a:srgbClr>
                  </a:outerShdw>
                </a:effectLst>
                <a:ea typeface="+mn-ea"/>
                <a:cs typeface="+mn-cs"/>
              </a:rPr>
              <a:t>Delta </a:t>
            </a:r>
            <a:r>
              <a:rPr lang="en-US" sz="2400" kern="1200" dirty="0" smtClean="0">
                <a:solidFill>
                  <a:srgbClr val="FFC000"/>
                </a:solidFill>
                <a:effectLst>
                  <a:outerShdw blurRad="38100" dist="38100" dir="2700000" algn="tl">
                    <a:srgbClr val="000000">
                      <a:alpha val="43137"/>
                    </a:srgbClr>
                  </a:outerShdw>
                </a:effectLst>
                <a:ea typeface="+mn-ea"/>
                <a:cs typeface="+mn-cs"/>
              </a:rPr>
              <a:t>3.2 m</a:t>
            </a:r>
            <a:endParaRPr lang="en-US" sz="2400" kern="1200" dirty="0">
              <a:solidFill>
                <a:srgbClr val="FFC000"/>
              </a:solidFill>
              <a:effectLst>
                <a:outerShdw blurRad="38100" dist="38100" dir="2700000" algn="tl">
                  <a:srgbClr val="000000">
                    <a:alpha val="43137"/>
                  </a:srgbClr>
                </a:outerShdw>
              </a:effectLst>
              <a:ea typeface="+mn-ea"/>
              <a:cs typeface="+mn-cs"/>
            </a:endParaRPr>
          </a:p>
        </p:txBody>
      </p:sp>
      <p:pic>
        <p:nvPicPr>
          <p:cNvPr id="1026" name="Picture 2" descr="C:\D\work\LCLS\FEL_R&amp;D\Delta\polarization_slides\Delta_polarization\bz24m.png"/>
          <p:cNvPicPr>
            <a:picLocks noChangeAspect="1" noChangeArrowheads="1"/>
          </p:cNvPicPr>
          <p:nvPr/>
        </p:nvPicPr>
        <p:blipFill>
          <a:blip r:embed="rId2" cstate="print"/>
          <a:srcRect t="-2564" r="4841"/>
          <a:stretch>
            <a:fillRect/>
          </a:stretch>
        </p:blipFill>
        <p:spPr bwMode="auto">
          <a:xfrm>
            <a:off x="4495801" y="1219200"/>
            <a:ext cx="4648199" cy="3048000"/>
          </a:xfrm>
          <a:prstGeom prst="rect">
            <a:avLst/>
          </a:prstGeom>
          <a:noFill/>
        </p:spPr>
      </p:pic>
      <p:pic>
        <p:nvPicPr>
          <p:cNvPr id="1027" name="Picture 3" descr="C:\D\work\LCLS\FEL_R&amp;D\Delta\polarization_slides\Delta_polarization\Pz24m.png"/>
          <p:cNvPicPr>
            <a:picLocks noChangeAspect="1" noChangeArrowheads="1"/>
          </p:cNvPicPr>
          <p:nvPr/>
        </p:nvPicPr>
        <p:blipFill>
          <a:blip r:embed="rId3" cstate="print"/>
          <a:srcRect/>
          <a:stretch>
            <a:fillRect/>
          </a:stretch>
        </p:blipFill>
        <p:spPr bwMode="auto">
          <a:xfrm>
            <a:off x="0" y="1295400"/>
            <a:ext cx="4876800" cy="2987416"/>
          </a:xfrm>
          <a:prstGeom prst="rect">
            <a:avLst/>
          </a:prstGeom>
          <a:noFill/>
        </p:spPr>
      </p:pic>
      <p:sp>
        <p:nvSpPr>
          <p:cNvPr id="6" name="TextBox 5"/>
          <p:cNvSpPr txBox="1"/>
          <p:nvPr/>
        </p:nvSpPr>
        <p:spPr>
          <a:xfrm>
            <a:off x="4953000" y="4572000"/>
            <a:ext cx="4191000" cy="1015663"/>
          </a:xfrm>
          <a:prstGeom prst="rect">
            <a:avLst/>
          </a:prstGeom>
          <a:noFill/>
        </p:spPr>
        <p:txBody>
          <a:bodyPr wrap="square" rtlCol="0">
            <a:spAutoFit/>
          </a:bodyPr>
          <a:lstStyle/>
          <a:p>
            <a:r>
              <a:rPr lang="en-US" sz="2400" dirty="0" smtClean="0">
                <a:solidFill>
                  <a:srgbClr val="0070C0"/>
                </a:solidFill>
              </a:rPr>
              <a:t>Circular polarization : 87%.  </a:t>
            </a:r>
            <a:r>
              <a:rPr lang="en-US" dirty="0" smtClean="0"/>
              <a:t>planar </a:t>
            </a:r>
            <a:r>
              <a:rPr lang="en-US" dirty="0" smtClean="0"/>
              <a:t>power </a:t>
            </a:r>
            <a:r>
              <a:rPr lang="en-US" dirty="0" smtClean="0"/>
              <a:t>0.24 GW</a:t>
            </a:r>
            <a:r>
              <a:rPr lang="en-US" dirty="0" smtClean="0"/>
              <a:t>, </a:t>
            </a:r>
          </a:p>
          <a:p>
            <a:r>
              <a:rPr lang="en-US" dirty="0" smtClean="0"/>
              <a:t>circular power </a:t>
            </a:r>
            <a:r>
              <a:rPr lang="en-US" dirty="0" smtClean="0"/>
              <a:t>1.7 GW</a:t>
            </a:r>
            <a:endParaRPr lang="en-US" dirty="0"/>
          </a:p>
        </p:txBody>
      </p:sp>
      <p:pic>
        <p:nvPicPr>
          <p:cNvPr id="1028" name="Picture 4" descr="C:\D\work\LCLS\FEL_R&amp;D\Delta\polarization_slides\Delta_polarization\ps24m3p2m.png"/>
          <p:cNvPicPr>
            <a:picLocks noChangeAspect="1" noChangeArrowheads="1"/>
          </p:cNvPicPr>
          <p:nvPr/>
        </p:nvPicPr>
        <p:blipFill>
          <a:blip r:embed="rId4" cstate="print"/>
          <a:srcRect/>
          <a:stretch>
            <a:fillRect/>
          </a:stretch>
        </p:blipFill>
        <p:spPr bwMode="auto">
          <a:xfrm>
            <a:off x="152400" y="4267200"/>
            <a:ext cx="4677300" cy="2590800"/>
          </a:xfrm>
          <a:prstGeom prst="rect">
            <a:avLst/>
          </a:prstGeom>
          <a:noFill/>
        </p:spPr>
      </p:pic>
      <p:sp>
        <p:nvSpPr>
          <p:cNvPr id="8" name="Oval 7"/>
          <p:cNvSpPr/>
          <p:nvPr/>
        </p:nvSpPr>
        <p:spPr>
          <a:xfrm>
            <a:off x="4087504" y="152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9"/>
          <p:cNvGrpSpPr/>
          <p:nvPr/>
        </p:nvGrpSpPr>
        <p:grpSpPr>
          <a:xfrm>
            <a:off x="457200" y="609600"/>
            <a:ext cx="4876800" cy="838200"/>
            <a:chOff x="2286000" y="2286000"/>
            <a:chExt cx="4876800" cy="838200"/>
          </a:xfrm>
        </p:grpSpPr>
        <p:grpSp>
          <p:nvGrpSpPr>
            <p:cNvPr id="12" name="Group 5"/>
            <p:cNvGrpSpPr/>
            <p:nvPr/>
          </p:nvGrpSpPr>
          <p:grpSpPr>
            <a:xfrm>
              <a:off x="2286000" y="2286000"/>
              <a:ext cx="4038599" cy="838200"/>
              <a:chOff x="1143000" y="2514600"/>
              <a:chExt cx="3664655" cy="533400"/>
            </a:xfrm>
          </p:grpSpPr>
          <p:pic>
            <p:nvPicPr>
              <p:cNvPr id="15" name="Picture 4" descr="LCLS_APPLE_12.png"/>
              <p:cNvPicPr>
                <a:picLocks noChangeAspect="1"/>
              </p:cNvPicPr>
              <p:nvPr/>
            </p:nvPicPr>
            <p:blipFill>
              <a:blip r:embed="rId5" cstate="print"/>
              <a:srcRect l="20000" t="22120" r="45000" b="26267"/>
              <a:stretch>
                <a:fillRect/>
              </a:stretch>
            </p:blipFill>
            <p:spPr bwMode="auto">
              <a:xfrm>
                <a:off x="1143000" y="2514600"/>
                <a:ext cx="3200400" cy="533400"/>
              </a:xfrm>
              <a:prstGeom prst="rect">
                <a:avLst/>
              </a:prstGeom>
              <a:noFill/>
              <a:ln w="9525">
                <a:noFill/>
                <a:miter lim="800000"/>
                <a:headEnd/>
                <a:tailEnd/>
              </a:ln>
            </p:spPr>
          </p:pic>
          <p:pic>
            <p:nvPicPr>
              <p:cNvPr id="16" name="Picture 15" descr="LCLS_APPLE_12.png"/>
              <p:cNvPicPr>
                <a:picLocks noChangeAspect="1"/>
              </p:cNvPicPr>
              <p:nvPr/>
            </p:nvPicPr>
            <p:blipFill>
              <a:blip r:embed="rId5" cstate="print"/>
              <a:srcRect l="54707" t="29493" r="40000" b="45036"/>
              <a:stretch>
                <a:fillRect/>
              </a:stretch>
            </p:blipFill>
            <p:spPr bwMode="auto">
              <a:xfrm>
                <a:off x="4323644" y="2590800"/>
                <a:ext cx="484011" cy="263236"/>
              </a:xfrm>
              <a:prstGeom prst="rect">
                <a:avLst/>
              </a:prstGeom>
              <a:noFill/>
              <a:ln w="9525">
                <a:noFill/>
                <a:miter lim="800000"/>
                <a:headEnd/>
                <a:tailEnd/>
              </a:ln>
            </p:spPr>
          </p:pic>
        </p:grpSp>
        <p:sp>
          <p:nvSpPr>
            <p:cNvPr id="13" name="TextBox 12"/>
            <p:cNvSpPr txBox="1"/>
            <p:nvPr/>
          </p:nvSpPr>
          <p:spPr>
            <a:xfrm>
              <a:off x="2895600" y="2678668"/>
              <a:ext cx="2667000" cy="276999"/>
            </a:xfrm>
            <a:prstGeom prst="rect">
              <a:avLst/>
            </a:prstGeom>
            <a:noFill/>
          </p:spPr>
          <p:txBody>
            <a:bodyPr wrap="square" rtlCol="0">
              <a:spAutoFit/>
            </a:bodyPr>
            <a:lstStyle/>
            <a:p>
              <a:r>
                <a:rPr lang="en-US" sz="1200" dirty="0" smtClean="0"/>
                <a:t>LCLS planar </a:t>
              </a:r>
              <a:r>
                <a:rPr lang="en-US" sz="1200" dirty="0" err="1" smtClean="0"/>
                <a:t>undulators</a:t>
              </a:r>
              <a:endParaRPr lang="en-US" sz="1200" dirty="0"/>
            </a:p>
          </p:txBody>
        </p:sp>
        <p:sp>
          <p:nvSpPr>
            <p:cNvPr id="14" name="TextBox 13"/>
            <p:cNvSpPr txBox="1"/>
            <p:nvPr/>
          </p:nvSpPr>
          <p:spPr>
            <a:xfrm>
              <a:off x="5715000" y="2667000"/>
              <a:ext cx="1447800" cy="276999"/>
            </a:xfrm>
            <a:prstGeom prst="rect">
              <a:avLst/>
            </a:prstGeom>
            <a:noFill/>
          </p:spPr>
          <p:txBody>
            <a:bodyPr wrap="square" rtlCol="0">
              <a:spAutoFit/>
            </a:bodyPr>
            <a:lstStyle/>
            <a:p>
              <a:r>
                <a:rPr lang="en-US" sz="1200" dirty="0" smtClean="0"/>
                <a:t>Delta, </a:t>
              </a:r>
              <a:r>
                <a:rPr lang="en-US" sz="1200" dirty="0" smtClean="0"/>
                <a:t>helical</a:t>
              </a:r>
              <a:endParaRPr lang="en-US" sz="1200" dirty="0"/>
            </a:p>
          </p:txBody>
        </p:sp>
      </p:grpSp>
      <p:sp>
        <p:nvSpPr>
          <p:cNvPr id="17" name="Footer Placeholder 3"/>
          <p:cNvSpPr>
            <a:spLocks noGrp="1"/>
          </p:cNvSpPr>
          <p:nvPr>
            <p:ph type="ftr" sz="quarter" idx="10"/>
          </p:nvPr>
        </p:nvSpPr>
        <p:spPr>
          <a:xfrm>
            <a:off x="4589463" y="622935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20</a:t>
            </a:fld>
            <a:endParaRPr lang="en-US" dirty="0"/>
          </a:p>
          <a:p>
            <a:pPr algn="r"/>
            <a:endParaRPr lang="en-US" dirty="0"/>
          </a:p>
        </p:txBody>
      </p:sp>
      <p:sp>
        <p:nvSpPr>
          <p:cNvPr id="18" name="TextBox 17"/>
          <p:cNvSpPr txBox="1"/>
          <p:nvPr/>
        </p:nvSpPr>
        <p:spPr>
          <a:xfrm>
            <a:off x="7391400" y="5498068"/>
            <a:ext cx="1569725" cy="3693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dirty="0" err="1" smtClean="0"/>
              <a:t>Yuantao</a:t>
            </a:r>
            <a:r>
              <a:rPr lang="en-US" dirty="0" smtClean="0"/>
              <a:t> Ding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GENESIS 1.3: 830eV</a:t>
            </a:r>
            <a:r>
              <a:rPr lang="en-US" sz="2400" kern="1200" dirty="0" smtClean="0">
                <a:solidFill>
                  <a:srgbClr val="FFC000"/>
                </a:solidFill>
                <a:effectLst>
                  <a:outerShdw blurRad="38100" dist="38100" dir="2700000" algn="tl">
                    <a:srgbClr val="000000">
                      <a:alpha val="43137"/>
                    </a:srgbClr>
                  </a:outerShdw>
                </a:effectLst>
                <a:ea typeface="+mn-ea"/>
                <a:cs typeface="+mn-cs"/>
              </a:rPr>
              <a:t>, 2kA, 7 planar </a:t>
            </a:r>
            <a:r>
              <a:rPr lang="en-US" sz="2400" kern="1200" dirty="0" smtClean="0">
                <a:solidFill>
                  <a:srgbClr val="FFC000"/>
                </a:solidFill>
                <a:effectLst>
                  <a:outerShdw blurRad="38100" dist="38100" dir="2700000" algn="tl">
                    <a:srgbClr val="000000">
                      <a:alpha val="43137"/>
                    </a:srgbClr>
                  </a:outerShdw>
                </a:effectLst>
                <a:ea typeface="+mn-ea"/>
                <a:cs typeface="+mn-cs"/>
              </a:rPr>
              <a:t>sections + </a:t>
            </a:r>
            <a:r>
              <a:rPr lang="en-US" sz="2400" kern="1200" dirty="0" smtClean="0">
                <a:solidFill>
                  <a:srgbClr val="FFC000"/>
                </a:solidFill>
                <a:effectLst>
                  <a:outerShdw blurRad="38100" dist="38100" dir="2700000" algn="tl">
                    <a:srgbClr val="000000">
                      <a:alpha val="43137"/>
                    </a:srgbClr>
                  </a:outerShdw>
                </a:effectLst>
                <a:ea typeface="+mn-ea"/>
                <a:cs typeface="+mn-cs"/>
              </a:rPr>
              <a:t>Delta </a:t>
            </a:r>
            <a:r>
              <a:rPr lang="en-US" sz="2400" kern="1200" dirty="0" smtClean="0">
                <a:solidFill>
                  <a:srgbClr val="FFC000"/>
                </a:solidFill>
                <a:effectLst>
                  <a:outerShdw blurRad="38100" dist="38100" dir="2700000" algn="tl">
                    <a:srgbClr val="000000">
                      <a:alpha val="43137"/>
                    </a:srgbClr>
                  </a:outerShdw>
                </a:effectLst>
                <a:ea typeface="+mn-ea"/>
                <a:cs typeface="+mn-cs"/>
              </a:rPr>
              <a:t>3.2 m</a:t>
            </a:r>
            <a:endParaRPr lang="en-US" sz="2400" kern="1200" dirty="0">
              <a:solidFill>
                <a:srgbClr val="FFC000"/>
              </a:solidFill>
              <a:effectLst>
                <a:outerShdw blurRad="38100" dist="38100" dir="2700000" algn="tl">
                  <a:srgbClr val="000000">
                    <a:alpha val="43137"/>
                  </a:srgbClr>
                </a:outerShdw>
              </a:effectLst>
              <a:ea typeface="+mn-ea"/>
              <a:cs typeface="+mn-cs"/>
            </a:endParaRPr>
          </a:p>
        </p:txBody>
      </p:sp>
      <p:sp>
        <p:nvSpPr>
          <p:cNvPr id="6" name="TextBox 5"/>
          <p:cNvSpPr txBox="1"/>
          <p:nvPr/>
        </p:nvSpPr>
        <p:spPr>
          <a:xfrm>
            <a:off x="4724400" y="4135590"/>
            <a:ext cx="4191000" cy="1384995"/>
          </a:xfrm>
          <a:prstGeom prst="rect">
            <a:avLst/>
          </a:prstGeom>
          <a:noFill/>
        </p:spPr>
        <p:txBody>
          <a:bodyPr wrap="square" rtlCol="0">
            <a:spAutoFit/>
          </a:bodyPr>
          <a:lstStyle/>
          <a:p>
            <a:r>
              <a:rPr lang="en-US" sz="2400" dirty="0" smtClean="0">
                <a:solidFill>
                  <a:srgbClr val="0070C0"/>
                </a:solidFill>
              </a:rPr>
              <a:t>Circular polarization : 70%.  </a:t>
            </a:r>
            <a:r>
              <a:rPr lang="en-US" dirty="0" smtClean="0"/>
              <a:t>planar </a:t>
            </a:r>
            <a:r>
              <a:rPr lang="en-US" dirty="0" smtClean="0"/>
              <a:t>power </a:t>
            </a:r>
            <a:r>
              <a:rPr lang="en-US" dirty="0" smtClean="0"/>
              <a:t>2.5 GW</a:t>
            </a:r>
            <a:r>
              <a:rPr lang="en-US" dirty="0" smtClean="0"/>
              <a:t>, </a:t>
            </a:r>
          </a:p>
          <a:p>
            <a:r>
              <a:rPr lang="en-US" dirty="0" smtClean="0"/>
              <a:t>circular power </a:t>
            </a:r>
            <a:r>
              <a:rPr lang="en-US" dirty="0" smtClean="0"/>
              <a:t>6</a:t>
            </a:r>
            <a:r>
              <a:rPr lang="en-US" dirty="0" smtClean="0"/>
              <a:t>.0 GW</a:t>
            </a:r>
            <a:endParaRPr lang="en-US" dirty="0" smtClean="0"/>
          </a:p>
          <a:p>
            <a:r>
              <a:rPr lang="en-US" sz="2400" dirty="0" smtClean="0">
                <a:solidFill>
                  <a:srgbClr val="0070C0"/>
                </a:solidFill>
              </a:rPr>
              <a:t>Saturation regime in Delta.</a:t>
            </a:r>
            <a:endParaRPr lang="en-US" sz="2400" dirty="0">
              <a:solidFill>
                <a:srgbClr val="0070C0"/>
              </a:solidFill>
            </a:endParaRPr>
          </a:p>
        </p:txBody>
      </p:sp>
      <p:pic>
        <p:nvPicPr>
          <p:cNvPr id="2050" name="Picture 2" descr="C:\D\work\LCLS\FEL_R&amp;D\Delta\polarization_slides\Delta_polarization\Pz28m.png"/>
          <p:cNvPicPr>
            <a:picLocks noChangeAspect="1" noChangeArrowheads="1"/>
          </p:cNvPicPr>
          <p:nvPr/>
        </p:nvPicPr>
        <p:blipFill>
          <a:blip r:embed="rId2" cstate="print"/>
          <a:srcRect/>
          <a:stretch>
            <a:fillRect/>
          </a:stretch>
        </p:blipFill>
        <p:spPr bwMode="auto">
          <a:xfrm>
            <a:off x="76200" y="1316191"/>
            <a:ext cx="4648200" cy="2743200"/>
          </a:xfrm>
          <a:prstGeom prst="rect">
            <a:avLst/>
          </a:prstGeom>
          <a:noFill/>
        </p:spPr>
      </p:pic>
      <p:pic>
        <p:nvPicPr>
          <p:cNvPr id="2051" name="Picture 3" descr="C:\D\work\LCLS\FEL_R&amp;D\Delta\polarization_slides\Delta_polarization\bz28m.png"/>
          <p:cNvPicPr>
            <a:picLocks noChangeAspect="1" noChangeArrowheads="1"/>
          </p:cNvPicPr>
          <p:nvPr/>
        </p:nvPicPr>
        <p:blipFill>
          <a:blip r:embed="rId3" cstate="print"/>
          <a:srcRect/>
          <a:stretch>
            <a:fillRect/>
          </a:stretch>
        </p:blipFill>
        <p:spPr bwMode="auto">
          <a:xfrm>
            <a:off x="4343400" y="1303490"/>
            <a:ext cx="4724400" cy="2755900"/>
          </a:xfrm>
          <a:prstGeom prst="rect">
            <a:avLst/>
          </a:prstGeom>
          <a:noFill/>
        </p:spPr>
      </p:pic>
      <p:pic>
        <p:nvPicPr>
          <p:cNvPr id="2052" name="Picture 4" descr="C:\D\work\LCLS\FEL_R&amp;D\Delta\polarization_slides\Delta_polarization\ps28m3p2m.png"/>
          <p:cNvPicPr>
            <a:picLocks noChangeAspect="1" noChangeArrowheads="1"/>
          </p:cNvPicPr>
          <p:nvPr/>
        </p:nvPicPr>
        <p:blipFill>
          <a:blip r:embed="rId4" cstate="print"/>
          <a:srcRect/>
          <a:stretch>
            <a:fillRect/>
          </a:stretch>
        </p:blipFill>
        <p:spPr bwMode="auto">
          <a:xfrm>
            <a:off x="76200" y="4207118"/>
            <a:ext cx="4648200" cy="2574682"/>
          </a:xfrm>
          <a:prstGeom prst="rect">
            <a:avLst/>
          </a:prstGeom>
          <a:noFill/>
        </p:spPr>
      </p:pic>
      <p:sp>
        <p:nvSpPr>
          <p:cNvPr id="8" name="Oval 7"/>
          <p:cNvSpPr/>
          <p:nvPr/>
        </p:nvSpPr>
        <p:spPr>
          <a:xfrm>
            <a:off x="4065896" y="138752"/>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81000" y="624702"/>
            <a:ext cx="4876800" cy="838200"/>
            <a:chOff x="2286000" y="2286000"/>
            <a:chExt cx="4876800" cy="838200"/>
          </a:xfrm>
        </p:grpSpPr>
        <p:grpSp>
          <p:nvGrpSpPr>
            <p:cNvPr id="11" name="Group 5"/>
            <p:cNvGrpSpPr/>
            <p:nvPr/>
          </p:nvGrpSpPr>
          <p:grpSpPr>
            <a:xfrm>
              <a:off x="2286000" y="2286000"/>
              <a:ext cx="4038599" cy="838200"/>
              <a:chOff x="1143000" y="2514600"/>
              <a:chExt cx="3664655" cy="533400"/>
            </a:xfrm>
          </p:grpSpPr>
          <p:pic>
            <p:nvPicPr>
              <p:cNvPr id="14" name="Picture 4" descr="LCLS_APPLE_12.png"/>
              <p:cNvPicPr>
                <a:picLocks noChangeAspect="1"/>
              </p:cNvPicPr>
              <p:nvPr/>
            </p:nvPicPr>
            <p:blipFill>
              <a:blip r:embed="rId5" cstate="print"/>
              <a:srcRect l="20000" t="22120" r="45000" b="26267"/>
              <a:stretch>
                <a:fillRect/>
              </a:stretch>
            </p:blipFill>
            <p:spPr bwMode="auto">
              <a:xfrm>
                <a:off x="1143000" y="2514600"/>
                <a:ext cx="3200400" cy="533400"/>
              </a:xfrm>
              <a:prstGeom prst="rect">
                <a:avLst/>
              </a:prstGeom>
              <a:noFill/>
              <a:ln w="9525">
                <a:noFill/>
                <a:miter lim="800000"/>
                <a:headEnd/>
                <a:tailEnd/>
              </a:ln>
            </p:spPr>
          </p:pic>
          <p:pic>
            <p:nvPicPr>
              <p:cNvPr id="15" name="Picture 14" descr="LCLS_APPLE_12.png"/>
              <p:cNvPicPr>
                <a:picLocks noChangeAspect="1"/>
              </p:cNvPicPr>
              <p:nvPr/>
            </p:nvPicPr>
            <p:blipFill>
              <a:blip r:embed="rId5" cstate="print"/>
              <a:srcRect l="54707" t="29493" r="40000" b="45036"/>
              <a:stretch>
                <a:fillRect/>
              </a:stretch>
            </p:blipFill>
            <p:spPr bwMode="auto">
              <a:xfrm>
                <a:off x="4323644" y="2590800"/>
                <a:ext cx="484011" cy="263236"/>
              </a:xfrm>
              <a:prstGeom prst="rect">
                <a:avLst/>
              </a:prstGeom>
              <a:noFill/>
              <a:ln w="9525">
                <a:noFill/>
                <a:miter lim="800000"/>
                <a:headEnd/>
                <a:tailEnd/>
              </a:ln>
            </p:spPr>
          </p:pic>
        </p:grpSp>
        <p:sp>
          <p:nvSpPr>
            <p:cNvPr id="12" name="TextBox 11"/>
            <p:cNvSpPr txBox="1"/>
            <p:nvPr/>
          </p:nvSpPr>
          <p:spPr>
            <a:xfrm>
              <a:off x="2895600" y="2678668"/>
              <a:ext cx="2667000" cy="276999"/>
            </a:xfrm>
            <a:prstGeom prst="rect">
              <a:avLst/>
            </a:prstGeom>
            <a:noFill/>
          </p:spPr>
          <p:txBody>
            <a:bodyPr wrap="square" rtlCol="0">
              <a:spAutoFit/>
            </a:bodyPr>
            <a:lstStyle/>
            <a:p>
              <a:r>
                <a:rPr lang="en-US" sz="1200" dirty="0" smtClean="0"/>
                <a:t>LCLS planar </a:t>
              </a:r>
              <a:r>
                <a:rPr lang="en-US" sz="1200" dirty="0" err="1" smtClean="0"/>
                <a:t>undulators</a:t>
              </a:r>
              <a:endParaRPr lang="en-US" sz="1200" dirty="0"/>
            </a:p>
          </p:txBody>
        </p:sp>
        <p:sp>
          <p:nvSpPr>
            <p:cNvPr id="13" name="TextBox 12"/>
            <p:cNvSpPr txBox="1"/>
            <p:nvPr/>
          </p:nvSpPr>
          <p:spPr>
            <a:xfrm>
              <a:off x="5715000" y="2667000"/>
              <a:ext cx="1447800" cy="276999"/>
            </a:xfrm>
            <a:prstGeom prst="rect">
              <a:avLst/>
            </a:prstGeom>
            <a:noFill/>
          </p:spPr>
          <p:txBody>
            <a:bodyPr wrap="square" rtlCol="0">
              <a:spAutoFit/>
            </a:bodyPr>
            <a:lstStyle/>
            <a:p>
              <a:r>
                <a:rPr lang="en-US" sz="1200" dirty="0" smtClean="0"/>
                <a:t>Delta, </a:t>
              </a:r>
              <a:r>
                <a:rPr lang="en-US" sz="1200" dirty="0" smtClean="0"/>
                <a:t>helical</a:t>
              </a:r>
              <a:endParaRPr lang="en-US" sz="1200" dirty="0"/>
            </a:p>
          </p:txBody>
        </p:sp>
      </p:grpSp>
      <p:sp>
        <p:nvSpPr>
          <p:cNvPr id="20" name="Footer Placeholder 3"/>
          <p:cNvSpPr>
            <a:spLocks noGrp="1"/>
          </p:cNvSpPr>
          <p:nvPr>
            <p:ph type="ftr" sz="quarter" idx="10"/>
          </p:nvPr>
        </p:nvSpPr>
        <p:spPr>
          <a:xfrm>
            <a:off x="4437063" y="625014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21</a:t>
            </a:fld>
            <a:endParaRPr lang="en-US" dirty="0"/>
          </a:p>
          <a:p>
            <a:pPr algn="r"/>
            <a:endParaRPr lang="en-US" dirty="0"/>
          </a:p>
        </p:txBody>
      </p:sp>
      <p:sp>
        <p:nvSpPr>
          <p:cNvPr id="21" name="TextBox 20"/>
          <p:cNvSpPr txBox="1"/>
          <p:nvPr/>
        </p:nvSpPr>
        <p:spPr>
          <a:xfrm>
            <a:off x="7193275" y="5507190"/>
            <a:ext cx="1569725" cy="3693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dirty="0" err="1" smtClean="0"/>
              <a:t>Yuantao</a:t>
            </a:r>
            <a:r>
              <a:rPr lang="en-US" dirty="0" smtClean="0"/>
              <a:t> Ding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Fluctuation of the polarization</a:t>
            </a:r>
            <a:endParaRPr lang="en-US" sz="2400" kern="1200" dirty="0">
              <a:solidFill>
                <a:srgbClr val="FFC000"/>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304800" y="685800"/>
            <a:ext cx="8229600" cy="1600200"/>
          </a:xfrm>
        </p:spPr>
        <p:txBody>
          <a:bodyPr>
            <a:noAutofit/>
          </a:bodyPr>
          <a:lstStyle/>
          <a:p>
            <a:pPr>
              <a:buBlip>
                <a:blip r:embed="rId2"/>
              </a:buBlip>
            </a:pPr>
            <a:r>
              <a:rPr lang="en-US" sz="1800" dirty="0" smtClean="0"/>
              <a:t>The ratio between the circular power and the planar power determines the degree of polarization.  </a:t>
            </a:r>
          </a:p>
          <a:p>
            <a:pPr>
              <a:buBlip>
                <a:blip r:embed="rId2"/>
              </a:buBlip>
            </a:pPr>
            <a:r>
              <a:rPr lang="en-US" sz="1800" dirty="0" smtClean="0"/>
              <a:t>Current jitter affects the FEL gain, hence affects the planar and circular FEL power. </a:t>
            </a:r>
          </a:p>
          <a:p>
            <a:pPr>
              <a:buBlip>
                <a:blip r:embed="rId2"/>
              </a:buBlip>
            </a:pPr>
            <a:r>
              <a:rPr lang="en-US" sz="1800" dirty="0" smtClean="0"/>
              <a:t> need further work on the fluctuation issues.</a:t>
            </a:r>
          </a:p>
          <a:p>
            <a:pPr>
              <a:buNone/>
            </a:pPr>
            <a:r>
              <a:rPr lang="en-US" sz="1800" dirty="0" smtClean="0"/>
              <a:t> </a:t>
            </a:r>
            <a:endParaRPr lang="en-US" sz="1800" dirty="0"/>
          </a:p>
        </p:txBody>
      </p:sp>
      <p:pic>
        <p:nvPicPr>
          <p:cNvPr id="4" name="P 1"/>
          <p:cNvPicPr/>
          <p:nvPr/>
        </p:nvPicPr>
        <p:blipFill>
          <a:blip r:embed="rId3" cstate="print"/>
          <a:srcRect/>
          <a:stretch>
            <a:fillRect/>
          </a:stretch>
        </p:blipFill>
        <p:spPr bwMode="auto">
          <a:xfrm>
            <a:off x="1752600" y="2337137"/>
            <a:ext cx="5638800" cy="3352800"/>
          </a:xfrm>
          <a:prstGeom prst="rect">
            <a:avLst/>
          </a:prstGeom>
          <a:noFill/>
          <a:ln w="9525">
            <a:noFill/>
            <a:miter lim="800000"/>
            <a:headEnd/>
            <a:tailEnd/>
          </a:ln>
        </p:spPr>
      </p:pic>
      <p:sp>
        <p:nvSpPr>
          <p:cNvPr id="5" name="TextBox 4"/>
          <p:cNvSpPr txBox="1"/>
          <p:nvPr/>
        </p:nvSpPr>
        <p:spPr>
          <a:xfrm>
            <a:off x="7076605" y="6107668"/>
            <a:ext cx="1000595" cy="369332"/>
          </a:xfrm>
          <a:prstGeom prst="rect">
            <a:avLst/>
          </a:prstGeom>
          <a:noFill/>
        </p:spPr>
        <p:txBody>
          <a:bodyPr wrap="none" rtlCol="0">
            <a:spAutoFit/>
          </a:bodyPr>
          <a:lstStyle/>
          <a:p>
            <a:r>
              <a:rPr lang="en-US" dirty="0" smtClean="0"/>
              <a:t>E. </a:t>
            </a:r>
            <a:r>
              <a:rPr lang="en-US" dirty="0" err="1" smtClean="0"/>
              <a:t>Allaria</a:t>
            </a:r>
            <a:endParaRPr lang="en-US" dirty="0"/>
          </a:p>
        </p:txBody>
      </p:sp>
      <p:cxnSp>
        <p:nvCxnSpPr>
          <p:cNvPr id="7" name="Straight Connector 6"/>
          <p:cNvCxnSpPr/>
          <p:nvPr/>
        </p:nvCxnSpPr>
        <p:spPr>
          <a:xfrm flipV="1">
            <a:off x="3581400" y="2489537"/>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3327737"/>
            <a:ext cx="502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5726668"/>
            <a:ext cx="6096000" cy="369332"/>
          </a:xfrm>
          <a:prstGeom prst="rect">
            <a:avLst/>
          </a:prstGeom>
          <a:noFill/>
        </p:spPr>
        <p:txBody>
          <a:bodyPr wrap="square" rtlCol="0">
            <a:spAutoFit/>
          </a:bodyPr>
          <a:lstStyle/>
          <a:p>
            <a:r>
              <a:rPr lang="en-US" dirty="0" smtClean="0"/>
              <a:t>Gain length is about </a:t>
            </a:r>
            <a:r>
              <a:rPr lang="en-US" dirty="0" smtClean="0"/>
              <a:t>1.6 – 2m </a:t>
            </a:r>
            <a:r>
              <a:rPr lang="en-US" dirty="0" smtClean="0"/>
              <a:t>in the soft x-ray wavelength.</a:t>
            </a:r>
            <a:endParaRPr lang="en-US" dirty="0"/>
          </a:p>
        </p:txBody>
      </p:sp>
      <p:sp>
        <p:nvSpPr>
          <p:cNvPr id="10"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22</a:t>
            </a:fld>
            <a:endParaRPr lang="en-US" dirty="0"/>
          </a:p>
          <a:p>
            <a:pPr algn="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Polarization Simulations Discussions</a:t>
            </a:r>
            <a:endParaRPr lang="en-US" sz="2400" kern="1200" dirty="0">
              <a:solidFill>
                <a:srgbClr val="FFC000"/>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p:txBody>
          <a:bodyPr/>
          <a:lstStyle/>
          <a:p>
            <a:pPr>
              <a:buBlip>
                <a:blip r:embed="rId2"/>
              </a:buBlip>
            </a:pPr>
            <a:r>
              <a:rPr lang="en-US" sz="2400" dirty="0" smtClean="0"/>
              <a:t>The 3.2-m-long DELTA undulator should provide about </a:t>
            </a:r>
            <a:r>
              <a:rPr lang="en-US" sz="2400" dirty="0" smtClean="0"/>
              <a:t>~70</a:t>
            </a:r>
            <a:r>
              <a:rPr lang="en-US" sz="2400" dirty="0" smtClean="0"/>
              <a:t>% circular polarization with a few GW FEL;</a:t>
            </a:r>
          </a:p>
          <a:p>
            <a:pPr>
              <a:buBlip>
                <a:blip r:embed="rId2"/>
              </a:buBlip>
            </a:pPr>
            <a:r>
              <a:rPr lang="en-US" sz="2400" dirty="0" smtClean="0"/>
              <a:t>Higher </a:t>
            </a:r>
            <a:r>
              <a:rPr lang="en-US" sz="2400" dirty="0" smtClean="0"/>
              <a:t>power </a:t>
            </a:r>
            <a:r>
              <a:rPr lang="en-US" sz="2400" dirty="0" smtClean="0"/>
              <a:t>levels can be obtained with </a:t>
            </a:r>
            <a:r>
              <a:rPr lang="en-US" sz="2400" dirty="0" smtClean="0"/>
              <a:t>lower degree of circular polarization;</a:t>
            </a:r>
          </a:p>
          <a:p>
            <a:pPr>
              <a:buBlip>
                <a:blip r:embed="rId2"/>
              </a:buBlip>
            </a:pPr>
            <a:r>
              <a:rPr lang="en-US" sz="2400" dirty="0" err="1" smtClean="0"/>
              <a:t>Enrico</a:t>
            </a:r>
            <a:r>
              <a:rPr lang="en-US" sz="2400" dirty="0" smtClean="0"/>
              <a:t> </a:t>
            </a:r>
            <a:r>
              <a:rPr lang="en-US" sz="2400" dirty="0" err="1" smtClean="0"/>
              <a:t>Allaria</a:t>
            </a:r>
            <a:r>
              <a:rPr lang="en-US" sz="2400" dirty="0" smtClean="0"/>
              <a:t> proposed to detune one of the undulator K to optimize the output. We can also consider to use laser heater, or </a:t>
            </a:r>
            <a:r>
              <a:rPr lang="en-US" sz="2400" dirty="0" smtClean="0"/>
              <a:t>peak current </a:t>
            </a:r>
            <a:r>
              <a:rPr lang="en-US" sz="2400" dirty="0" smtClean="0"/>
              <a:t>to control FEL power and degree of polarization.</a:t>
            </a:r>
            <a:endParaRPr lang="en-US" sz="2400" dirty="0" smtClean="0"/>
          </a:p>
          <a:p>
            <a:pPr>
              <a:buBlip>
                <a:blip r:embed="rId2"/>
              </a:buBlip>
            </a:pPr>
            <a:r>
              <a:rPr lang="en-US" sz="2400" dirty="0" smtClean="0"/>
              <a:t>Fluctuation estimates need more. </a:t>
            </a:r>
            <a:br>
              <a:rPr lang="en-US" sz="2400" dirty="0" smtClean="0"/>
            </a:br>
            <a:r>
              <a:rPr lang="en-US" sz="2400" dirty="0" smtClean="0"/>
              <a:t>Expected are levels of </a:t>
            </a:r>
            <a:r>
              <a:rPr lang="en-US" sz="2400" dirty="0" smtClean="0"/>
              <a:t>~5%;</a:t>
            </a:r>
          </a:p>
          <a:p>
            <a:pPr>
              <a:buBlip>
                <a:blip r:embed="rId2"/>
              </a:buBlip>
            </a:pPr>
            <a:r>
              <a:rPr lang="en-US" sz="2400" dirty="0" smtClean="0"/>
              <a:t>Other </a:t>
            </a:r>
            <a:r>
              <a:rPr lang="en-US" sz="2400" dirty="0" smtClean="0"/>
              <a:t>tricks may be considered, e.g., </a:t>
            </a:r>
            <a:r>
              <a:rPr lang="en-US" sz="2400" dirty="0" smtClean="0"/>
              <a:t/>
            </a:r>
            <a:br>
              <a:rPr lang="en-US" sz="2400" dirty="0" smtClean="0"/>
            </a:br>
            <a:r>
              <a:rPr lang="en-US" sz="2400" dirty="0" smtClean="0"/>
              <a:t>transverse </a:t>
            </a:r>
            <a:r>
              <a:rPr lang="en-US" sz="2400" dirty="0" smtClean="0"/>
              <a:t>truncation of the </a:t>
            </a:r>
            <a:r>
              <a:rPr lang="en-US" sz="2400" dirty="0" smtClean="0"/>
              <a:t>linear polarized component. </a:t>
            </a:r>
            <a:br>
              <a:rPr lang="en-US" sz="2400" dirty="0" smtClean="0"/>
            </a:br>
            <a:r>
              <a:rPr lang="en-US" sz="2400" dirty="0" smtClean="0"/>
              <a:t>(As suggested by </a:t>
            </a:r>
            <a:r>
              <a:rPr lang="en-US" sz="2400" dirty="0" err="1" smtClean="0"/>
              <a:t>Geloni</a:t>
            </a:r>
            <a:r>
              <a:rPr lang="en-US" sz="2400" dirty="0" smtClean="0"/>
              <a:t> </a:t>
            </a:r>
            <a:r>
              <a:rPr lang="en-US" sz="2400" dirty="0" smtClean="0"/>
              <a:t>et al.)</a:t>
            </a:r>
            <a:endParaRPr lang="en-US" sz="2400" dirty="0"/>
          </a:p>
        </p:txBody>
      </p:sp>
      <p:sp>
        <p:nvSpPr>
          <p:cNvPr id="5"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23</a:t>
            </a:fld>
            <a:endParaRPr lang="en-US" dirty="0"/>
          </a:p>
          <a:p>
            <a:pPr algn="r"/>
            <a:endParaRPr lang="en-US" dirty="0"/>
          </a:p>
        </p:txBody>
      </p:sp>
      <p:sp>
        <p:nvSpPr>
          <p:cNvPr id="6" name="TextBox 5"/>
          <p:cNvSpPr txBox="1"/>
          <p:nvPr/>
        </p:nvSpPr>
        <p:spPr>
          <a:xfrm>
            <a:off x="6507475" y="6248400"/>
            <a:ext cx="1569725" cy="3693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dirty="0" err="1" smtClean="0"/>
              <a:t>Yuantao</a:t>
            </a:r>
            <a:r>
              <a:rPr lang="en-US" dirty="0" smtClean="0"/>
              <a:t> Ding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ower106_32_YJiao_Planar_Helical_8_13_keV.bmp"/>
          <p:cNvPicPr>
            <a:picLocks noChangeAspect="1"/>
          </p:cNvPicPr>
          <p:nvPr/>
        </p:nvPicPr>
        <p:blipFill>
          <a:blip r:embed="rId2" cstate="print"/>
          <a:srcRect l="7926" t="3012" r="7309" b="1807"/>
          <a:stretch>
            <a:fillRect/>
          </a:stretch>
        </p:blipFill>
        <p:spPr>
          <a:xfrm>
            <a:off x="2306105" y="2017298"/>
            <a:ext cx="4784584" cy="4138457"/>
          </a:xfrm>
          <a:prstGeom prst="rect">
            <a:avLst/>
          </a:prstGeom>
          <a:ln w="1905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3" name="Content Placeholder 2"/>
          <p:cNvSpPr>
            <a:spLocks noGrp="1"/>
          </p:cNvSpPr>
          <p:nvPr>
            <p:ph idx="1"/>
          </p:nvPr>
        </p:nvSpPr>
        <p:spPr>
          <a:xfrm>
            <a:off x="155425" y="625435"/>
            <a:ext cx="8948365" cy="4525963"/>
          </a:xfrm>
        </p:spPr>
        <p:txBody>
          <a:bodyPr/>
          <a:lstStyle/>
          <a:p>
            <a:pPr>
              <a:buBlip>
                <a:blip r:embed="rId3"/>
              </a:buBlip>
            </a:pPr>
            <a:r>
              <a:rPr lang="en-US" sz="2400" dirty="0" smtClean="0"/>
              <a:t>Shorten the system or increase power by 50%</a:t>
            </a:r>
          </a:p>
          <a:p>
            <a:pPr>
              <a:buBlip>
                <a:blip r:embed="rId3"/>
              </a:buBlip>
            </a:pPr>
            <a:r>
              <a:rPr lang="en-US" sz="2400" dirty="0" smtClean="0"/>
              <a:t>Extend to 13 </a:t>
            </a:r>
            <a:r>
              <a:rPr lang="en-US" sz="2400" dirty="0" err="1" smtClean="0"/>
              <a:t>keV</a:t>
            </a:r>
            <a:r>
              <a:rPr lang="en-US" sz="2400" dirty="0" smtClean="0"/>
              <a:t> (LCLS-II highest photon energy)</a:t>
            </a:r>
          </a:p>
          <a:p>
            <a:pPr>
              <a:buBlip>
                <a:blip r:embed="rId3"/>
              </a:buBlip>
            </a:pPr>
            <a:r>
              <a:rPr lang="en-US" sz="2400" dirty="0" smtClean="0"/>
              <a:t>Reach 1 TW within 100 m </a:t>
            </a:r>
            <a:r>
              <a:rPr lang="en-US" sz="2400" dirty="0" err="1" smtClean="0"/>
              <a:t>undulator</a:t>
            </a:r>
            <a:r>
              <a:rPr lang="en-US" sz="2400" dirty="0" smtClean="0"/>
              <a:t> at 8 </a:t>
            </a:r>
            <a:r>
              <a:rPr lang="en-US" sz="2400" dirty="0" err="1" smtClean="0"/>
              <a:t>keV</a:t>
            </a:r>
            <a:r>
              <a:rPr lang="en-US" sz="2400" dirty="0" smtClean="0"/>
              <a:t> (after seeding)</a:t>
            </a:r>
          </a:p>
        </p:txBody>
      </p:sp>
      <p:sp>
        <p:nvSpPr>
          <p:cNvPr id="7" name="Title 1"/>
          <p:cNvSpPr txBox="1">
            <a:spLocks/>
          </p:cNvSpPr>
          <p:nvPr/>
        </p:nvSpPr>
        <p:spPr bwMode="auto">
          <a:xfrm>
            <a:off x="228600" y="76200"/>
            <a:ext cx="8610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lnSpc>
                <a:spcPct val="110000"/>
              </a:lnSpc>
              <a:defRPr/>
            </a:pPr>
            <a:r>
              <a:rPr lang="en-US" sz="2400" b="1" dirty="0" smtClean="0">
                <a:solidFill>
                  <a:srgbClr val="FFC000"/>
                </a:solidFill>
                <a:effectLst>
                  <a:outerShdw blurRad="38100" dist="38100" dir="2700000" algn="tl">
                    <a:srgbClr val="000000">
                      <a:alpha val="43137"/>
                    </a:srgbClr>
                  </a:outerShdw>
                </a:effectLst>
                <a:latin typeface="+mj-lt"/>
              </a:rPr>
              <a:t>Helical </a:t>
            </a:r>
            <a:r>
              <a:rPr lang="en-US" sz="2400" b="1" dirty="0" smtClean="0">
                <a:solidFill>
                  <a:srgbClr val="FFC000"/>
                </a:solidFill>
                <a:effectLst>
                  <a:outerShdw blurRad="38100" dist="38100" dir="2700000" algn="tl">
                    <a:srgbClr val="000000">
                      <a:alpha val="43137"/>
                    </a:srgbClr>
                  </a:outerShdw>
                </a:effectLst>
                <a:latin typeface="+mj-lt"/>
              </a:rPr>
              <a:t>Undulator Use </a:t>
            </a:r>
            <a:r>
              <a:rPr lang="en-US" sz="2400" b="1" dirty="0" smtClean="0">
                <a:solidFill>
                  <a:srgbClr val="FFC000"/>
                </a:solidFill>
                <a:effectLst>
                  <a:outerShdw blurRad="38100" dist="38100" dir="2700000" algn="tl">
                    <a:srgbClr val="000000">
                      <a:alpha val="43137"/>
                    </a:srgbClr>
                  </a:outerShdw>
                </a:effectLst>
                <a:latin typeface="+mj-lt"/>
              </a:rPr>
              <a:t>to Enhance TW FEL</a:t>
            </a:r>
          </a:p>
        </p:txBody>
      </p:sp>
      <p:sp>
        <p:nvSpPr>
          <p:cNvPr id="17" name="TextBox 16"/>
          <p:cNvSpPr txBox="1"/>
          <p:nvPr/>
        </p:nvSpPr>
        <p:spPr>
          <a:xfrm>
            <a:off x="4034330" y="2823803"/>
            <a:ext cx="883315" cy="369332"/>
          </a:xfrm>
          <a:prstGeom prst="rect">
            <a:avLst/>
          </a:prstGeom>
          <a:noFill/>
          <a:ln w="254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b="1" dirty="0" smtClean="0">
                <a:solidFill>
                  <a:srgbClr val="FF0000"/>
                </a:solidFill>
              </a:rPr>
              <a:t>8 </a:t>
            </a:r>
            <a:r>
              <a:rPr lang="en-US" b="1" dirty="0" err="1" smtClean="0">
                <a:solidFill>
                  <a:srgbClr val="FF0000"/>
                </a:solidFill>
              </a:rPr>
              <a:t>keV</a:t>
            </a:r>
            <a:r>
              <a:rPr lang="en-US" dirty="0" smtClean="0">
                <a:solidFill>
                  <a:srgbClr val="FF0000"/>
                </a:solidFill>
              </a:rPr>
              <a:t> </a:t>
            </a:r>
            <a:endParaRPr lang="en-US" dirty="0">
              <a:solidFill>
                <a:srgbClr val="FF0000"/>
              </a:solidFill>
            </a:endParaRPr>
          </a:p>
        </p:txBody>
      </p:sp>
      <p:sp>
        <p:nvSpPr>
          <p:cNvPr id="12" name="TextBox 11"/>
          <p:cNvSpPr txBox="1"/>
          <p:nvPr/>
        </p:nvSpPr>
        <p:spPr>
          <a:xfrm>
            <a:off x="5732080" y="4100451"/>
            <a:ext cx="990600" cy="369332"/>
          </a:xfrm>
          <a:prstGeom prst="rect">
            <a:avLst/>
          </a:prstGeom>
          <a:noFill/>
          <a:ln w="254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b="1" dirty="0" smtClean="0">
                <a:solidFill>
                  <a:srgbClr val="0000FF"/>
                </a:solidFill>
              </a:rPr>
              <a:t>13 </a:t>
            </a:r>
            <a:r>
              <a:rPr lang="en-US" b="1" dirty="0" err="1" smtClean="0">
                <a:solidFill>
                  <a:srgbClr val="0000FF"/>
                </a:solidFill>
              </a:rPr>
              <a:t>keV</a:t>
            </a:r>
            <a:r>
              <a:rPr lang="en-US" dirty="0" smtClean="0">
                <a:solidFill>
                  <a:srgbClr val="0000FF"/>
                </a:solidFill>
              </a:rPr>
              <a:t> </a:t>
            </a:r>
            <a:endParaRPr lang="en-US" dirty="0">
              <a:solidFill>
                <a:srgbClr val="0000FF"/>
              </a:solidFill>
            </a:endParaRPr>
          </a:p>
        </p:txBody>
      </p:sp>
      <p:sp>
        <p:nvSpPr>
          <p:cNvPr id="10" name="TextBox 9"/>
          <p:cNvSpPr txBox="1"/>
          <p:nvPr/>
        </p:nvSpPr>
        <p:spPr>
          <a:xfrm>
            <a:off x="7391400" y="2545194"/>
            <a:ext cx="1143000" cy="1200329"/>
          </a:xfrm>
          <a:prstGeom prst="rect">
            <a:avLst/>
          </a:prstGeom>
          <a:solidFill>
            <a:srgbClr val="CCFFCC"/>
          </a:solidFill>
          <a:ln>
            <a:solidFill>
              <a:srgbClr val="CCFF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b="1" dirty="0" smtClean="0">
                <a:solidFill>
                  <a:srgbClr val="000000"/>
                </a:solidFill>
                <a:effectLst>
                  <a:outerShdw blurRad="38100" dist="38100" dir="2700000" algn="tl">
                    <a:srgbClr val="000000">
                      <a:alpha val="43137"/>
                    </a:srgbClr>
                  </a:outerShdw>
                </a:effectLst>
              </a:rPr>
              <a:t>Helical: (dashed)</a:t>
            </a:r>
          </a:p>
          <a:p>
            <a:r>
              <a:rPr lang="en-US" b="1" dirty="0" smtClean="0">
                <a:solidFill>
                  <a:srgbClr val="000000"/>
                </a:solidFill>
                <a:effectLst>
                  <a:outerShdw blurRad="38100" dist="38100" dir="2700000" algn="tl">
                    <a:srgbClr val="000000">
                      <a:alpha val="43137"/>
                    </a:srgbClr>
                  </a:outerShdw>
                </a:effectLst>
              </a:rPr>
              <a:t>Planar: (solid)</a:t>
            </a:r>
            <a:endParaRPr lang="en-US" b="1" dirty="0">
              <a:solidFill>
                <a:srgbClr val="000000"/>
              </a:solidFill>
              <a:effectLst>
                <a:outerShdw blurRad="38100" dist="38100" dir="2700000" algn="tl">
                  <a:srgbClr val="000000">
                    <a:alpha val="43137"/>
                  </a:srgbClr>
                </a:outerShdw>
              </a:effectLst>
            </a:endParaRPr>
          </a:p>
        </p:txBody>
      </p:sp>
      <p:sp>
        <p:nvSpPr>
          <p:cNvPr id="11" name="Footer Placeholder 5"/>
          <p:cNvSpPr>
            <a:spLocks noGrp="1"/>
          </p:cNvSpPr>
          <p:nvPr>
            <p:ph type="ftr" sz="quarter" idx="10"/>
          </p:nvPr>
        </p:nvSpPr>
        <p:spPr>
          <a:xfrm>
            <a:off x="1614815" y="2286133"/>
            <a:ext cx="3944937" cy="304800"/>
          </a:xfrm>
        </p:spPr>
        <p:txBody>
          <a:bodyPr/>
          <a:lstStyle/>
          <a:p>
            <a:pPr>
              <a:defRPr/>
            </a:pPr>
            <a:r>
              <a:rPr lang="sv-SE" sz="2400" i="1" dirty="0" smtClean="0">
                <a:solidFill>
                  <a:srgbClr val="000000"/>
                </a:solidFill>
              </a:rPr>
              <a:t>J. Wu</a:t>
            </a:r>
            <a:endParaRPr lang="en-US" sz="2400" i="1" dirty="0">
              <a:solidFill>
                <a:srgbClr val="000000"/>
              </a:solidFill>
            </a:endParaRPr>
          </a:p>
        </p:txBody>
      </p:sp>
      <p:sp>
        <p:nvSpPr>
          <p:cNvPr id="14" name="TextBox 13"/>
          <p:cNvSpPr txBox="1"/>
          <p:nvPr/>
        </p:nvSpPr>
        <p:spPr>
          <a:xfrm rot="16200000">
            <a:off x="374550" y="3379289"/>
            <a:ext cx="3281025" cy="461665"/>
          </a:xfrm>
          <a:prstGeom prst="rect">
            <a:avLst/>
          </a:prstGeom>
          <a:noFill/>
        </p:spPr>
        <p:txBody>
          <a:bodyPr wrap="square" rtlCol="0">
            <a:spAutoFit/>
          </a:bodyPr>
          <a:lstStyle/>
          <a:p>
            <a:r>
              <a:rPr lang="en-US" sz="2400" b="1" dirty="0" smtClean="0"/>
              <a:t>Power (TW)</a:t>
            </a:r>
            <a:endParaRPr lang="en-US" sz="2400" b="1" dirty="0"/>
          </a:p>
        </p:txBody>
      </p:sp>
      <p:cxnSp>
        <p:nvCxnSpPr>
          <p:cNvPr id="16" name="Straight Connector 15"/>
          <p:cNvCxnSpPr/>
          <p:nvPr/>
        </p:nvCxnSpPr>
        <p:spPr>
          <a:xfrm flipV="1">
            <a:off x="2574940" y="3774645"/>
            <a:ext cx="2073870" cy="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4648810" y="3774645"/>
            <a:ext cx="0" cy="203546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4648200" y="3780021"/>
            <a:ext cx="621792" cy="1"/>
          </a:xfrm>
          <a:prstGeom prst="line">
            <a:avLst/>
          </a:prstGeom>
          <a:ln>
            <a:solidFill>
              <a:schemeClr val="bg2">
                <a:lumMod val="60000"/>
                <a:lumOff val="40000"/>
              </a:schemeClr>
            </a:solidFill>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5226570" y="3748790"/>
            <a:ext cx="0" cy="2035465"/>
          </a:xfrm>
          <a:prstGeom prst="line">
            <a:avLst/>
          </a:prstGeom>
          <a:ln>
            <a:solidFill>
              <a:schemeClr val="bg1">
                <a:lumMod val="65000"/>
              </a:schemeClr>
            </a:solidFill>
            <a:prstDash val="dash"/>
          </a:ln>
        </p:spPr>
        <p:style>
          <a:lnRef idx="2">
            <a:schemeClr val="dk1"/>
          </a:lnRef>
          <a:fillRef idx="0">
            <a:schemeClr val="dk1"/>
          </a:fillRef>
          <a:effectRef idx="1">
            <a:schemeClr val="dk1"/>
          </a:effectRef>
          <a:fontRef idx="minor">
            <a:schemeClr val="tx1"/>
          </a:fontRef>
        </p:style>
      </p:cxnSp>
      <p:sp>
        <p:nvSpPr>
          <p:cNvPr id="20" name="Footer Placeholder 3"/>
          <p:cNvSpPr txBox="1">
            <a:spLocks/>
          </p:cNvSpPr>
          <p:nvPr/>
        </p:nvSpPr>
        <p:spPr bwMode="auto">
          <a:xfrm>
            <a:off x="2836863" y="6248400"/>
            <a:ext cx="39449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chemeClr val="tx1"/>
                </a:solidFill>
                <a:effectLst/>
                <a:uLnTx/>
                <a:uFillTx/>
                <a:latin typeface="Arial" charset="0"/>
                <a:ea typeface="+mn-ea"/>
                <a:cs typeface="+mn-cs"/>
              </a:rPr>
              <a:t>DELTA R&amp;D Project at SLAC</a:t>
            </a:r>
            <a:endParaRPr kumimoji="0" lang="en-US" sz="1400" b="1" i="0" u="none" strike="noStrike" kern="1200" cap="none" spc="0" normalizeH="0" baseline="0" noProof="0" smtClean="0">
              <a:ln>
                <a:noFill/>
              </a:ln>
              <a:solidFill>
                <a:schemeClr val="tx1"/>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chemeClr val="tx1"/>
                </a:solidFill>
                <a:effectLst/>
                <a:uLnTx/>
                <a:uFillTx/>
                <a:latin typeface="Arial" charset="0"/>
                <a:ea typeface="+mn-ea"/>
                <a:cs typeface="+mn-cs"/>
              </a:rPr>
              <a:t>Page </a:t>
            </a:r>
            <a:fld id="{A8798C21-B766-48D6-B727-A17B379C52A2}" type="slidenum">
              <a:rPr kumimoji="0" lang="en-US" sz="14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400" b="1" i="0" u="none" strike="noStrike" kern="1200" cap="none" spc="0" normalizeH="0" baseline="0" noProof="0" smtClean="0">
              <a:ln>
                <a:noFill/>
              </a:ln>
              <a:solidFill>
                <a:schemeClr val="tx1"/>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sz="2400" kern="1200" dirty="0" smtClean="0">
                <a:solidFill>
                  <a:srgbClr val="FFC000"/>
                </a:solidFill>
                <a:effectLst>
                  <a:outerShdw blurRad="38100" dist="38100" dir="2700000" algn="tl">
                    <a:srgbClr val="000000">
                      <a:alpha val="43137"/>
                    </a:srgbClr>
                  </a:outerShdw>
                </a:effectLst>
                <a:ea typeface="+mn-ea"/>
                <a:cs typeface="+mn-cs"/>
              </a:rPr>
              <a:t>Summary</a:t>
            </a:r>
          </a:p>
        </p:txBody>
      </p:sp>
      <p:sp>
        <p:nvSpPr>
          <p:cNvPr id="3" name="Content Placeholder 2"/>
          <p:cNvSpPr>
            <a:spLocks noGrp="1"/>
          </p:cNvSpPr>
          <p:nvPr>
            <p:ph idx="1"/>
          </p:nvPr>
        </p:nvSpPr>
        <p:spPr>
          <a:xfrm>
            <a:off x="0" y="762000"/>
            <a:ext cx="8991600" cy="5105400"/>
          </a:xfrm>
        </p:spPr>
        <p:txBody>
          <a:bodyPr/>
          <a:lstStyle/>
          <a:p>
            <a:pPr>
              <a:buBlip>
                <a:blip r:embed="rId2"/>
              </a:buBlip>
            </a:pPr>
            <a:r>
              <a:rPr lang="en-US" sz="2400" dirty="0" smtClean="0"/>
              <a:t>The DELTA R&amp;D project includes developing a compact polarization control undulator for LCLS based on the DELTA undulator developed by A. </a:t>
            </a:r>
            <a:r>
              <a:rPr lang="en-US" sz="2400" dirty="0" err="1" smtClean="0"/>
              <a:t>Temnykh</a:t>
            </a:r>
            <a:r>
              <a:rPr lang="en-US" sz="2400" dirty="0" smtClean="0"/>
              <a:t> at Cornell</a:t>
            </a:r>
            <a:r>
              <a:rPr lang="en-US" sz="2400" dirty="0" smtClean="0"/>
              <a:t>.</a:t>
            </a:r>
            <a:endParaRPr lang="en-US" sz="2400" dirty="0" smtClean="0"/>
          </a:p>
          <a:p>
            <a:pPr>
              <a:buBlip>
                <a:blip r:embed="rId2"/>
              </a:buBlip>
            </a:pPr>
            <a:r>
              <a:rPr lang="en-US" sz="2400" dirty="0" smtClean="0"/>
              <a:t>There are two goals</a:t>
            </a:r>
          </a:p>
          <a:p>
            <a:pPr lvl="1">
              <a:buBlip>
                <a:blip r:embed="rId2"/>
              </a:buBlip>
            </a:pPr>
            <a:r>
              <a:rPr lang="en-US" dirty="0" smtClean="0"/>
              <a:t>Primary Goal : Develop undulator that produces radiation with controllable degree polarization (circular, linear vertical and horizontal). </a:t>
            </a:r>
          </a:p>
          <a:p>
            <a:pPr lvl="1">
              <a:buBlip>
                <a:blip r:embed="rId2"/>
              </a:buBlip>
            </a:pPr>
            <a:r>
              <a:rPr lang="en-US" dirty="0" smtClean="0"/>
              <a:t>Secondary Goal : Test if DELTA undulator tuning and magnetic measurements can be developed to meet FEL type tolerances. To support future FELS and LCLS-II TW extensions.</a:t>
            </a:r>
          </a:p>
          <a:p>
            <a:pPr>
              <a:buNone/>
            </a:pPr>
            <a:endParaRPr lang="en-US" sz="2200" dirty="0" smtClean="0"/>
          </a:p>
          <a:p>
            <a:pPr lvl="1">
              <a:buBlip>
                <a:blip r:embed="rId2"/>
              </a:buBlip>
            </a:pPr>
            <a:endParaRPr lang="en-US" sz="1200" dirty="0" smtClean="0"/>
          </a:p>
        </p:txBody>
      </p:sp>
      <p:sp>
        <p:nvSpPr>
          <p:cNvPr id="5"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25</a:t>
            </a:fld>
            <a:endParaRPr lang="en-US" dirty="0"/>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40075" y="3200400"/>
            <a:ext cx="2862263" cy="457200"/>
          </a:xfrm>
          <a:prstGeom prst="rect">
            <a:avLst/>
          </a:prstGeom>
          <a:noFill/>
          <a:ln w="9525">
            <a:noFill/>
            <a:miter lim="800000"/>
            <a:headEnd/>
            <a:tailEnd/>
          </a:ln>
        </p:spPr>
        <p:txBody>
          <a:bodyPr wrap="none">
            <a:spAutoFit/>
          </a:bodyPr>
          <a:lstStyle/>
          <a:p>
            <a:r>
              <a:rPr lang="en-US" sz="2400">
                <a:solidFill>
                  <a:schemeClr val="bg2"/>
                </a:solidFill>
                <a:latin typeface="Arial Rounded MT Bold" pitchFamily="34" charset="0"/>
              </a:rPr>
              <a:t>End of Presentation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21" y="0"/>
            <a:ext cx="8524579" cy="6956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lnSpc>
                <a:spcPct val="110000"/>
              </a:lnSpc>
              <a:defRPr/>
            </a:pPr>
            <a:r>
              <a:rPr lang="en-US" sz="2400" b="1" dirty="0" smtClean="0">
                <a:solidFill>
                  <a:srgbClr val="FFC000"/>
                </a:solidFill>
                <a:effectLst>
                  <a:outerShdw blurRad="38100" dist="38100" dir="2700000" algn="tl">
                    <a:srgbClr val="000000">
                      <a:alpha val="43137"/>
                    </a:srgbClr>
                  </a:outerShdw>
                </a:effectLst>
                <a:latin typeface="+mj-lt"/>
              </a:rPr>
              <a:t>DELTA Undulator Model Developed and Tested at Cornell</a:t>
            </a:r>
            <a:endParaRPr lang="en-US" sz="2400" b="1" dirty="0">
              <a:solidFill>
                <a:srgbClr val="FFC000"/>
              </a:solidFill>
              <a:effectLst>
                <a:outerShdw blurRad="38100" dist="38100" dir="2700000" algn="tl">
                  <a:srgbClr val="000000">
                    <a:alpha val="43137"/>
                  </a:srgbClr>
                </a:outerShdw>
              </a:effectLst>
              <a:latin typeface="+mj-lt"/>
            </a:endParaRPr>
          </a:p>
        </p:txBody>
      </p:sp>
      <p:pic>
        <p:nvPicPr>
          <p:cNvPr id="22531" name="Picture 3"/>
          <p:cNvPicPr>
            <a:picLocks noChangeAspect="1" noChangeArrowheads="1"/>
          </p:cNvPicPr>
          <p:nvPr/>
        </p:nvPicPr>
        <p:blipFill>
          <a:blip r:embed="rId2" cstate="print"/>
          <a:srcRect/>
          <a:stretch>
            <a:fillRect/>
          </a:stretch>
        </p:blipFill>
        <p:spPr bwMode="auto">
          <a:xfrm>
            <a:off x="457200" y="1457980"/>
            <a:ext cx="4181755" cy="2409825"/>
          </a:xfrm>
          <a:prstGeom prst="rect">
            <a:avLst/>
          </a:prstGeom>
          <a:noFill/>
          <a:ln w="9525">
            <a:noFill/>
            <a:miter lim="800000"/>
            <a:headEnd/>
            <a:tailEnd/>
          </a:ln>
        </p:spPr>
      </p:pic>
      <p:sp>
        <p:nvSpPr>
          <p:cNvPr id="7" name="TextBox 6"/>
          <p:cNvSpPr txBox="1"/>
          <p:nvPr/>
        </p:nvSpPr>
        <p:spPr>
          <a:xfrm>
            <a:off x="609600" y="772180"/>
            <a:ext cx="3810000" cy="646331"/>
          </a:xfrm>
          <a:prstGeom prst="rect">
            <a:avLst/>
          </a:prstGeom>
          <a:noFill/>
        </p:spPr>
        <p:txBody>
          <a:bodyPr wrap="square" rtlCol="0">
            <a:spAutoFit/>
          </a:bodyPr>
          <a:lstStyle/>
          <a:p>
            <a:pPr algn="ctr"/>
            <a:r>
              <a:rPr lang="en-US" i="1" dirty="0" smtClean="0">
                <a:solidFill>
                  <a:srgbClr val="0070C0"/>
                </a:solidFill>
              </a:rPr>
              <a:t>Two adjustable phase </a:t>
            </a:r>
            <a:r>
              <a:rPr lang="en-US" i="1" dirty="0" err="1" smtClean="0">
                <a:solidFill>
                  <a:srgbClr val="0070C0"/>
                </a:solidFill>
              </a:rPr>
              <a:t>undulators</a:t>
            </a:r>
            <a:r>
              <a:rPr lang="en-US" i="1" dirty="0" smtClean="0">
                <a:solidFill>
                  <a:srgbClr val="0070C0"/>
                </a:solidFill>
              </a:rPr>
              <a:t>* assembled in one device**</a:t>
            </a:r>
            <a:endParaRPr lang="en-US" i="1" dirty="0">
              <a:solidFill>
                <a:srgbClr val="0070C0"/>
              </a:solidFill>
            </a:endParaRPr>
          </a:p>
        </p:txBody>
      </p:sp>
      <p:pic>
        <p:nvPicPr>
          <p:cNvPr id="22532" name="Picture 4"/>
          <p:cNvPicPr>
            <a:picLocks noChangeAspect="1" noChangeArrowheads="1"/>
          </p:cNvPicPr>
          <p:nvPr/>
        </p:nvPicPr>
        <p:blipFill>
          <a:blip r:embed="rId3" cstate="print"/>
          <a:srcRect/>
          <a:stretch>
            <a:fillRect/>
          </a:stretch>
        </p:blipFill>
        <p:spPr bwMode="auto">
          <a:xfrm>
            <a:off x="5334000" y="1229380"/>
            <a:ext cx="3124200" cy="2661737"/>
          </a:xfrm>
          <a:prstGeom prst="rect">
            <a:avLst/>
          </a:prstGeom>
          <a:noFill/>
          <a:ln w="9525">
            <a:noFill/>
            <a:miter lim="800000"/>
            <a:headEnd/>
            <a:tailEnd/>
          </a:ln>
        </p:spPr>
      </p:pic>
      <p:sp>
        <p:nvSpPr>
          <p:cNvPr id="9" name="TextBox 8"/>
          <p:cNvSpPr txBox="1"/>
          <p:nvPr/>
        </p:nvSpPr>
        <p:spPr>
          <a:xfrm>
            <a:off x="5029200" y="772180"/>
            <a:ext cx="3810000" cy="369332"/>
          </a:xfrm>
          <a:prstGeom prst="rect">
            <a:avLst/>
          </a:prstGeom>
          <a:noFill/>
        </p:spPr>
        <p:txBody>
          <a:bodyPr wrap="square" rtlCol="0">
            <a:spAutoFit/>
          </a:bodyPr>
          <a:lstStyle/>
          <a:p>
            <a:pPr algn="ctr"/>
            <a:r>
              <a:rPr lang="en-US" i="1" dirty="0" smtClean="0">
                <a:solidFill>
                  <a:srgbClr val="0070C0"/>
                </a:solidFill>
              </a:rPr>
              <a:t>30 cm long model built in Cornell</a:t>
            </a:r>
            <a:endParaRPr lang="en-US" i="1" dirty="0">
              <a:solidFill>
                <a:srgbClr val="0070C0"/>
              </a:solidFill>
            </a:endParaRPr>
          </a:p>
        </p:txBody>
      </p:sp>
      <p:sp>
        <p:nvSpPr>
          <p:cNvPr id="11" name="Text Box 15"/>
          <p:cNvSpPr txBox="1">
            <a:spLocks noChangeArrowheads="1"/>
          </p:cNvSpPr>
          <p:nvPr/>
        </p:nvSpPr>
        <p:spPr bwMode="auto">
          <a:xfrm>
            <a:off x="152400" y="5334000"/>
            <a:ext cx="8839200" cy="738664"/>
          </a:xfrm>
          <a:prstGeom prst="rect">
            <a:avLst/>
          </a:prstGeom>
          <a:noFill/>
          <a:ln w="9525">
            <a:noFill/>
            <a:miter lim="800000"/>
            <a:headEnd/>
            <a:tailEnd/>
          </a:ln>
          <a:effectLst/>
        </p:spPr>
        <p:txBody>
          <a:bodyPr wrap="square">
            <a:spAutoFit/>
          </a:bodyPr>
          <a:lstStyle/>
          <a:p>
            <a:r>
              <a:rPr lang="en-US" sz="1400" dirty="0" smtClean="0">
                <a:solidFill>
                  <a:schemeClr val="tx1">
                    <a:lumMod val="65000"/>
                    <a:lumOff val="35000"/>
                  </a:schemeClr>
                </a:solidFill>
              </a:rPr>
              <a:t>*R. Carr, Adjustable phase insertion devices as X-ray sources, </a:t>
            </a:r>
            <a:r>
              <a:rPr lang="en-US" sz="1400" dirty="0" err="1" smtClean="0">
                <a:solidFill>
                  <a:schemeClr val="tx1">
                    <a:lumMod val="65000"/>
                    <a:lumOff val="35000"/>
                  </a:schemeClr>
                </a:solidFill>
              </a:rPr>
              <a:t>Nucl</a:t>
            </a:r>
            <a:r>
              <a:rPr lang="en-US" sz="1400" dirty="0" smtClean="0">
                <a:solidFill>
                  <a:schemeClr val="tx1">
                    <a:lumMod val="65000"/>
                    <a:lumOff val="35000"/>
                  </a:schemeClr>
                </a:solidFill>
              </a:rPr>
              <a:t>. Instr. And Meth. A 306(1991) 391-396</a:t>
            </a:r>
          </a:p>
          <a:p>
            <a:r>
              <a:rPr lang="en-US" sz="1400" dirty="0" smtClean="0">
                <a:solidFill>
                  <a:schemeClr val="tx1">
                    <a:lumMod val="65000"/>
                    <a:lumOff val="35000"/>
                  </a:schemeClr>
                </a:solidFill>
              </a:rPr>
              <a:t>**A</a:t>
            </a:r>
            <a:r>
              <a:rPr lang="en-US" sz="1400" dirty="0">
                <a:solidFill>
                  <a:schemeClr val="tx1">
                    <a:lumMod val="65000"/>
                    <a:lumOff val="35000"/>
                  </a:schemeClr>
                </a:solidFill>
              </a:rPr>
              <a:t>. </a:t>
            </a:r>
            <a:r>
              <a:rPr lang="en-US" sz="1400" dirty="0" err="1">
                <a:solidFill>
                  <a:schemeClr val="tx1">
                    <a:lumMod val="65000"/>
                    <a:lumOff val="35000"/>
                  </a:schemeClr>
                </a:solidFill>
              </a:rPr>
              <a:t>Temnykh</a:t>
            </a:r>
            <a:r>
              <a:rPr lang="en-US" sz="1400" dirty="0">
                <a:solidFill>
                  <a:schemeClr val="tx1">
                    <a:lumMod val="65000"/>
                    <a:lumOff val="35000"/>
                  </a:schemeClr>
                </a:solidFill>
              </a:rPr>
              <a:t>, </a:t>
            </a:r>
            <a:r>
              <a:rPr lang="en-US" sz="1400" dirty="0" smtClean="0">
                <a:solidFill>
                  <a:schemeClr val="tx1">
                    <a:lumMod val="65000"/>
                    <a:lumOff val="35000"/>
                  </a:schemeClr>
                </a:solidFill>
              </a:rPr>
              <a:t>Delta </a:t>
            </a:r>
            <a:r>
              <a:rPr lang="en-US" sz="1400" dirty="0" err="1" smtClean="0">
                <a:solidFill>
                  <a:schemeClr val="tx1">
                    <a:lumMod val="65000"/>
                    <a:lumOff val="35000"/>
                  </a:schemeClr>
                </a:solidFill>
              </a:rPr>
              <a:t>undulator</a:t>
            </a:r>
            <a:r>
              <a:rPr lang="en-US" sz="1400" dirty="0" smtClean="0">
                <a:solidFill>
                  <a:schemeClr val="tx1">
                    <a:lumMod val="65000"/>
                    <a:lumOff val="35000"/>
                  </a:schemeClr>
                </a:solidFill>
              </a:rPr>
              <a:t> for Cornell energy recovery </a:t>
            </a:r>
            <a:r>
              <a:rPr lang="en-US" sz="1400" dirty="0" err="1" smtClean="0">
                <a:solidFill>
                  <a:schemeClr val="tx1">
                    <a:lumMod val="65000"/>
                    <a:lumOff val="35000"/>
                  </a:schemeClr>
                </a:solidFill>
              </a:rPr>
              <a:t>linac</a:t>
            </a:r>
            <a:r>
              <a:rPr lang="en-US" sz="1400" dirty="0" smtClean="0">
                <a:solidFill>
                  <a:schemeClr val="tx1">
                    <a:lumMod val="65000"/>
                    <a:lumOff val="35000"/>
                  </a:schemeClr>
                </a:solidFill>
              </a:rPr>
              <a:t> , Phys</a:t>
            </a:r>
            <a:r>
              <a:rPr lang="en-US" sz="1400" dirty="0">
                <a:solidFill>
                  <a:schemeClr val="tx1">
                    <a:lumMod val="65000"/>
                    <a:lumOff val="35000"/>
                  </a:schemeClr>
                </a:solidFill>
              </a:rPr>
              <a:t>. Rev. ST </a:t>
            </a:r>
            <a:r>
              <a:rPr lang="en-US" sz="1400" dirty="0" err="1">
                <a:solidFill>
                  <a:schemeClr val="tx1">
                    <a:lumMod val="65000"/>
                    <a:lumOff val="35000"/>
                  </a:schemeClr>
                </a:solidFill>
              </a:rPr>
              <a:t>Accel</a:t>
            </a:r>
            <a:r>
              <a:rPr lang="en-US" sz="1400" dirty="0">
                <a:solidFill>
                  <a:schemeClr val="tx1">
                    <a:lumMod val="65000"/>
                    <a:lumOff val="35000"/>
                  </a:schemeClr>
                </a:solidFill>
              </a:rPr>
              <a:t>. Beams 11, 120702 (2008</a:t>
            </a:r>
            <a:r>
              <a:rPr lang="en-US" sz="1400" dirty="0" smtClean="0">
                <a:solidFill>
                  <a:schemeClr val="tx1">
                    <a:lumMod val="65000"/>
                    <a:lumOff val="35000"/>
                  </a:schemeClr>
                </a:solidFill>
              </a:rPr>
              <a:t>)</a:t>
            </a:r>
            <a:endParaRPr lang="en-US" sz="1400" dirty="0">
              <a:solidFill>
                <a:schemeClr val="tx1">
                  <a:lumMod val="65000"/>
                  <a:lumOff val="35000"/>
                </a:schemeClr>
              </a:solidFill>
            </a:endParaRPr>
          </a:p>
        </p:txBody>
      </p:sp>
      <p:sp>
        <p:nvSpPr>
          <p:cNvPr id="12" name="Text Box 10"/>
          <p:cNvSpPr txBox="1">
            <a:spLocks noChangeArrowheads="1"/>
          </p:cNvSpPr>
          <p:nvPr/>
        </p:nvSpPr>
        <p:spPr bwMode="auto">
          <a:xfrm>
            <a:off x="0" y="3972580"/>
            <a:ext cx="8851900" cy="1069975"/>
          </a:xfrm>
          <a:prstGeom prst="rect">
            <a:avLst/>
          </a:prstGeom>
          <a:noFill/>
          <a:ln w="9525">
            <a:noFill/>
            <a:miter lim="800000"/>
            <a:headEnd/>
            <a:tailEnd/>
          </a:ln>
          <a:effectLst/>
        </p:spPr>
        <p:txBody>
          <a:bodyPr>
            <a:spAutoFit/>
          </a:bodyPr>
          <a:lstStyle/>
          <a:p>
            <a:pPr marL="342900" indent="-342900">
              <a:buFontTx/>
              <a:buAutoNum type="arabicPeriod"/>
            </a:pPr>
            <a:r>
              <a:rPr lang="en-US" sz="1600" dirty="0">
                <a:solidFill>
                  <a:srgbClr val="0070C0"/>
                </a:solidFill>
              </a:rPr>
              <a:t>Compact box-like </a:t>
            </a:r>
            <a:r>
              <a:rPr lang="en-US" sz="1600" dirty="0" smtClean="0">
                <a:solidFill>
                  <a:srgbClr val="0070C0"/>
                </a:solidFill>
              </a:rPr>
              <a:t>frame (prototype has dimensions </a:t>
            </a:r>
            <a:r>
              <a:rPr lang="en-US" sz="1600" dirty="0">
                <a:solidFill>
                  <a:srgbClr val="0070C0"/>
                </a:solidFill>
              </a:rPr>
              <a:t>~</a:t>
            </a:r>
            <a:r>
              <a:rPr lang="en-US" sz="1600" dirty="0" smtClean="0">
                <a:solidFill>
                  <a:srgbClr val="0070C0"/>
                </a:solidFill>
              </a:rPr>
              <a:t>150mmx150mm)</a:t>
            </a:r>
            <a:endParaRPr lang="en-US" sz="1600" dirty="0">
              <a:solidFill>
                <a:srgbClr val="0070C0"/>
              </a:solidFill>
            </a:endParaRPr>
          </a:p>
          <a:p>
            <a:pPr marL="342900" indent="-342900">
              <a:buFontTx/>
              <a:buAutoNum type="arabicPeriod"/>
            </a:pPr>
            <a:r>
              <a:rPr lang="en-US" sz="1600" dirty="0">
                <a:solidFill>
                  <a:srgbClr val="0070C0"/>
                </a:solidFill>
              </a:rPr>
              <a:t>Full polarization control</a:t>
            </a:r>
          </a:p>
          <a:p>
            <a:pPr marL="342900" indent="-342900">
              <a:buFontTx/>
              <a:buAutoNum type="arabicPeriod"/>
            </a:pPr>
            <a:r>
              <a:rPr lang="en-US" sz="1600" dirty="0" err="1">
                <a:solidFill>
                  <a:srgbClr val="0070C0"/>
                </a:solidFill>
              </a:rPr>
              <a:t>Sqrt</a:t>
            </a:r>
            <a:r>
              <a:rPr lang="en-US" sz="1600" dirty="0">
                <a:solidFill>
                  <a:srgbClr val="0070C0"/>
                </a:solidFill>
              </a:rPr>
              <a:t>(2) stronger field in planar mode and ~2X  stronger in helical mode in compare with </a:t>
            </a:r>
            <a:r>
              <a:rPr lang="en-US" sz="1600" dirty="0" smtClean="0">
                <a:solidFill>
                  <a:srgbClr val="0070C0"/>
                </a:solidFill>
              </a:rPr>
              <a:t>conventional Apple </a:t>
            </a:r>
            <a:r>
              <a:rPr lang="en-US" sz="1600" dirty="0">
                <a:solidFill>
                  <a:srgbClr val="0070C0"/>
                </a:solidFill>
              </a:rPr>
              <a:t>II type </a:t>
            </a:r>
            <a:r>
              <a:rPr lang="en-US" sz="1600" dirty="0" err="1">
                <a:solidFill>
                  <a:srgbClr val="0070C0"/>
                </a:solidFill>
              </a:rPr>
              <a:t>undulators</a:t>
            </a:r>
            <a:r>
              <a:rPr lang="en-US" sz="1600" dirty="0">
                <a:solidFill>
                  <a:srgbClr val="0070C0"/>
                </a:solidFill>
              </a:rPr>
              <a:t>.  </a:t>
            </a:r>
          </a:p>
        </p:txBody>
      </p:sp>
      <p:sp>
        <p:nvSpPr>
          <p:cNvPr id="10" name="TextBox 9"/>
          <p:cNvSpPr txBox="1"/>
          <p:nvPr/>
        </p:nvSpPr>
        <p:spPr>
          <a:xfrm>
            <a:off x="1129493" y="4953000"/>
            <a:ext cx="6261907" cy="461665"/>
          </a:xfrm>
          <a:prstGeom prst="rect">
            <a:avLst/>
          </a:prstGeom>
          <a:noFill/>
        </p:spPr>
        <p:txBody>
          <a:bodyPr wrap="none" rtlCol="0">
            <a:spAutoFit/>
          </a:bodyPr>
          <a:lstStyle/>
          <a:p>
            <a:r>
              <a:rPr lang="en-US" sz="2400" dirty="0" smtClean="0">
                <a:solidFill>
                  <a:srgbClr val="FF0000"/>
                </a:solidFill>
              </a:rPr>
              <a:t>Project  was motivated by the Cornell ERL needs.</a:t>
            </a:r>
            <a:endParaRPr lang="en-US" sz="2400" dirty="0">
              <a:solidFill>
                <a:srgbClr val="FF0000"/>
              </a:solidFill>
            </a:endParaRPr>
          </a:p>
        </p:txBody>
      </p:sp>
      <p:sp>
        <p:nvSpPr>
          <p:cNvPr id="14" name="Isosceles Triangle 13"/>
          <p:cNvSpPr/>
          <p:nvPr/>
        </p:nvSpPr>
        <p:spPr>
          <a:xfrm>
            <a:off x="1354392" y="2743200"/>
            <a:ext cx="304800" cy="2286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3400" y="3657600"/>
            <a:ext cx="2254143" cy="307777"/>
          </a:xfrm>
          <a:prstGeom prst="rect">
            <a:avLst/>
          </a:prstGeom>
          <a:noFill/>
        </p:spPr>
        <p:txBody>
          <a:bodyPr wrap="none" rtlCol="0">
            <a:spAutoFit/>
          </a:bodyPr>
          <a:lstStyle/>
          <a:p>
            <a:r>
              <a:rPr lang="en-US" sz="1400" dirty="0" smtClean="0"/>
              <a:t>Greek Capital Delta Letter</a:t>
            </a:r>
            <a:endParaRPr lang="en-US" sz="1400" dirty="0"/>
          </a:p>
        </p:txBody>
      </p:sp>
      <p:cxnSp>
        <p:nvCxnSpPr>
          <p:cNvPr id="17" name="Straight Arrow Connector 16"/>
          <p:cNvCxnSpPr/>
          <p:nvPr/>
        </p:nvCxnSpPr>
        <p:spPr>
          <a:xfrm flipV="1">
            <a:off x="1524000" y="30480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3</a:t>
            </a:fld>
            <a:endParaRPr lang="en-US" dirty="0"/>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109538"/>
            <a:ext cx="7815263" cy="430212"/>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kern="1200" dirty="0" smtClean="0">
                <a:solidFill>
                  <a:srgbClr val="FFC000"/>
                </a:solidFill>
                <a:effectLst>
                  <a:outerShdw blurRad="38100" dist="38100" dir="2700000" algn="tl">
                    <a:srgbClr val="000000">
                      <a:alpha val="43137"/>
                    </a:srgbClr>
                  </a:outerShdw>
                </a:effectLst>
                <a:ea typeface="+mn-ea"/>
                <a:cs typeface="+mn-cs"/>
              </a:rPr>
              <a:t> Cornell 30-cm Model: Construction Steps</a:t>
            </a:r>
          </a:p>
        </p:txBody>
      </p:sp>
      <p:grpSp>
        <p:nvGrpSpPr>
          <p:cNvPr id="2" name="Group 41"/>
          <p:cNvGrpSpPr>
            <a:grpSpLocks/>
          </p:cNvGrpSpPr>
          <p:nvPr/>
        </p:nvGrpSpPr>
        <p:grpSpPr bwMode="auto">
          <a:xfrm>
            <a:off x="4065588" y="1019175"/>
            <a:ext cx="2524125" cy="2276475"/>
            <a:chOff x="389" y="706"/>
            <a:chExt cx="1590" cy="1434"/>
          </a:xfrm>
        </p:grpSpPr>
        <p:pic>
          <p:nvPicPr>
            <p:cNvPr id="14352" name="Picture 16" descr="Disassembled"/>
            <p:cNvPicPr>
              <a:picLocks noChangeAspect="1" noChangeArrowheads="1"/>
            </p:cNvPicPr>
            <p:nvPr/>
          </p:nvPicPr>
          <p:blipFill>
            <a:blip r:embed="rId2" cstate="print"/>
            <a:srcRect/>
            <a:stretch>
              <a:fillRect/>
            </a:stretch>
          </p:blipFill>
          <p:spPr bwMode="auto">
            <a:xfrm>
              <a:off x="389" y="706"/>
              <a:ext cx="1590" cy="1210"/>
            </a:xfrm>
            <a:prstGeom prst="rect">
              <a:avLst/>
            </a:prstGeom>
            <a:noFill/>
          </p:spPr>
        </p:pic>
        <p:sp>
          <p:nvSpPr>
            <p:cNvPr id="14364" name="Text Box 28"/>
            <p:cNvSpPr txBox="1">
              <a:spLocks noChangeArrowheads="1"/>
            </p:cNvSpPr>
            <p:nvPr/>
          </p:nvSpPr>
          <p:spPr bwMode="auto">
            <a:xfrm>
              <a:off x="786" y="1948"/>
              <a:ext cx="849" cy="192"/>
            </a:xfrm>
            <a:prstGeom prst="rect">
              <a:avLst/>
            </a:prstGeom>
            <a:noFill/>
            <a:ln w="9525">
              <a:noFill/>
              <a:miter lim="800000"/>
              <a:headEnd/>
              <a:tailEnd/>
            </a:ln>
            <a:effectLst/>
          </p:spPr>
          <p:txBody>
            <a:bodyPr wrap="none">
              <a:spAutoFit/>
            </a:bodyPr>
            <a:lstStyle/>
            <a:p>
              <a:r>
                <a:rPr lang="en-US" sz="1400" dirty="0">
                  <a:solidFill>
                    <a:schemeClr val="accent2"/>
                  </a:solidFill>
                </a:rPr>
                <a:t>Assembly start</a:t>
              </a:r>
            </a:p>
          </p:txBody>
        </p:sp>
      </p:grpSp>
      <p:grpSp>
        <p:nvGrpSpPr>
          <p:cNvPr id="3" name="Group 42"/>
          <p:cNvGrpSpPr>
            <a:grpSpLocks/>
          </p:cNvGrpSpPr>
          <p:nvPr/>
        </p:nvGrpSpPr>
        <p:grpSpPr bwMode="auto">
          <a:xfrm>
            <a:off x="6669088" y="1038225"/>
            <a:ext cx="2371725" cy="2470150"/>
            <a:chOff x="2036" y="718"/>
            <a:chExt cx="1494" cy="1556"/>
          </a:xfrm>
        </p:grpSpPr>
        <p:pic>
          <p:nvPicPr>
            <p:cNvPr id="14354" name="Picture 18" descr="Three_quaters_assembly"/>
            <p:cNvPicPr>
              <a:picLocks noChangeAspect="1" noChangeArrowheads="1"/>
            </p:cNvPicPr>
            <p:nvPr/>
          </p:nvPicPr>
          <p:blipFill>
            <a:blip r:embed="rId3" cstate="print"/>
            <a:srcRect/>
            <a:stretch>
              <a:fillRect/>
            </a:stretch>
          </p:blipFill>
          <p:spPr bwMode="auto">
            <a:xfrm>
              <a:off x="2036" y="718"/>
              <a:ext cx="1494" cy="1192"/>
            </a:xfrm>
            <a:prstGeom prst="rect">
              <a:avLst/>
            </a:prstGeom>
            <a:noFill/>
          </p:spPr>
        </p:pic>
        <p:sp>
          <p:nvSpPr>
            <p:cNvPr id="14366" name="Text Box 30"/>
            <p:cNvSpPr txBox="1">
              <a:spLocks noChangeArrowheads="1"/>
            </p:cNvSpPr>
            <p:nvPr/>
          </p:nvSpPr>
          <p:spPr bwMode="auto">
            <a:xfrm>
              <a:off x="2149" y="1948"/>
              <a:ext cx="1084" cy="326"/>
            </a:xfrm>
            <a:prstGeom prst="rect">
              <a:avLst/>
            </a:prstGeom>
            <a:noFill/>
            <a:ln w="9525">
              <a:noFill/>
              <a:miter lim="800000"/>
              <a:headEnd/>
              <a:tailEnd/>
            </a:ln>
            <a:effectLst/>
          </p:spPr>
          <p:txBody>
            <a:bodyPr wrap="none">
              <a:spAutoFit/>
            </a:bodyPr>
            <a:lstStyle/>
            <a:p>
              <a:pPr algn="ctr"/>
              <a:r>
                <a:rPr lang="en-US" sz="1400">
                  <a:solidFill>
                    <a:schemeClr val="accent2"/>
                  </a:solidFill>
                </a:rPr>
                <a:t>Test assembly and </a:t>
              </a:r>
            </a:p>
            <a:p>
              <a:pPr algn="ctr"/>
              <a:r>
                <a:rPr lang="en-US" sz="1400">
                  <a:solidFill>
                    <a:schemeClr val="accent2"/>
                  </a:solidFill>
                </a:rPr>
                <a:t>dimensions check</a:t>
              </a:r>
            </a:p>
          </p:txBody>
        </p:sp>
      </p:grpSp>
      <p:grpSp>
        <p:nvGrpSpPr>
          <p:cNvPr id="4" name="Group 40"/>
          <p:cNvGrpSpPr>
            <a:grpSpLocks/>
          </p:cNvGrpSpPr>
          <p:nvPr/>
        </p:nvGrpSpPr>
        <p:grpSpPr bwMode="auto">
          <a:xfrm>
            <a:off x="3798888" y="3690938"/>
            <a:ext cx="5345112" cy="2278062"/>
            <a:chOff x="283" y="2384"/>
            <a:chExt cx="3367" cy="1435"/>
          </a:xfrm>
        </p:grpSpPr>
        <p:pic>
          <p:nvPicPr>
            <p:cNvPr id="14361" name="Picture 25" descr="Delta_Und_in_Vacuum_vessel"/>
            <p:cNvPicPr>
              <a:picLocks noChangeAspect="1" noChangeArrowheads="1"/>
            </p:cNvPicPr>
            <p:nvPr/>
          </p:nvPicPr>
          <p:blipFill>
            <a:blip r:embed="rId4" cstate="print"/>
            <a:srcRect/>
            <a:stretch>
              <a:fillRect/>
            </a:stretch>
          </p:blipFill>
          <p:spPr bwMode="auto">
            <a:xfrm>
              <a:off x="283" y="2384"/>
              <a:ext cx="1620" cy="1215"/>
            </a:xfrm>
            <a:prstGeom prst="rect">
              <a:avLst/>
            </a:prstGeom>
            <a:noFill/>
          </p:spPr>
        </p:pic>
        <p:pic>
          <p:nvPicPr>
            <p:cNvPr id="14362" name="Picture 26" descr="D_Undulator_transport"/>
            <p:cNvPicPr>
              <a:picLocks noChangeAspect="1" noChangeArrowheads="1"/>
            </p:cNvPicPr>
            <p:nvPr/>
          </p:nvPicPr>
          <p:blipFill>
            <a:blip r:embed="rId5" cstate="print"/>
            <a:srcRect/>
            <a:stretch>
              <a:fillRect/>
            </a:stretch>
          </p:blipFill>
          <p:spPr bwMode="auto">
            <a:xfrm>
              <a:off x="2071" y="2390"/>
              <a:ext cx="1517" cy="1209"/>
            </a:xfrm>
            <a:prstGeom prst="rect">
              <a:avLst/>
            </a:prstGeom>
            <a:noFill/>
          </p:spPr>
        </p:pic>
        <p:sp>
          <p:nvSpPr>
            <p:cNvPr id="14367" name="Text Box 31"/>
            <p:cNvSpPr txBox="1">
              <a:spLocks noChangeArrowheads="1"/>
            </p:cNvSpPr>
            <p:nvPr/>
          </p:nvSpPr>
          <p:spPr bwMode="auto">
            <a:xfrm>
              <a:off x="486" y="3627"/>
              <a:ext cx="1308" cy="192"/>
            </a:xfrm>
            <a:prstGeom prst="rect">
              <a:avLst/>
            </a:prstGeom>
            <a:noFill/>
            <a:ln w="9525">
              <a:noFill/>
              <a:miter lim="800000"/>
              <a:headEnd/>
              <a:tailEnd/>
            </a:ln>
            <a:effectLst/>
          </p:spPr>
          <p:txBody>
            <a:bodyPr wrap="none">
              <a:spAutoFit/>
            </a:bodyPr>
            <a:lstStyle/>
            <a:p>
              <a:r>
                <a:rPr lang="en-US" sz="1400">
                  <a:solidFill>
                    <a:schemeClr val="accent2"/>
                  </a:solidFill>
                </a:rPr>
                <a:t>Model in vacuum vessel</a:t>
              </a:r>
            </a:p>
          </p:txBody>
        </p:sp>
        <p:sp>
          <p:nvSpPr>
            <p:cNvPr id="14368" name="Text Box 32"/>
            <p:cNvSpPr txBox="1">
              <a:spLocks noChangeArrowheads="1"/>
            </p:cNvSpPr>
            <p:nvPr/>
          </p:nvSpPr>
          <p:spPr bwMode="auto">
            <a:xfrm>
              <a:off x="2045" y="3627"/>
              <a:ext cx="1605" cy="192"/>
            </a:xfrm>
            <a:prstGeom prst="rect">
              <a:avLst/>
            </a:prstGeom>
            <a:noFill/>
            <a:ln w="9525">
              <a:noFill/>
              <a:miter lim="800000"/>
              <a:headEnd/>
              <a:tailEnd/>
            </a:ln>
            <a:effectLst/>
          </p:spPr>
          <p:txBody>
            <a:bodyPr wrap="none">
              <a:spAutoFit/>
            </a:bodyPr>
            <a:lstStyle/>
            <a:p>
              <a:r>
                <a:rPr lang="en-US" sz="1400">
                  <a:solidFill>
                    <a:schemeClr val="accent2"/>
                  </a:solidFill>
                </a:rPr>
                <a:t>Transport from Cornell to BNL</a:t>
              </a:r>
            </a:p>
          </p:txBody>
        </p:sp>
      </p:grpSp>
      <p:pic>
        <p:nvPicPr>
          <p:cNvPr id="14371" name="Picture 35" descr="Hall Probe setup for arrays tunning"/>
          <p:cNvPicPr>
            <a:picLocks noChangeAspect="1" noChangeArrowheads="1"/>
          </p:cNvPicPr>
          <p:nvPr/>
        </p:nvPicPr>
        <p:blipFill>
          <a:blip r:embed="rId6" cstate="print"/>
          <a:srcRect/>
          <a:stretch>
            <a:fillRect/>
          </a:stretch>
        </p:blipFill>
        <p:spPr bwMode="auto">
          <a:xfrm>
            <a:off x="304800" y="3741738"/>
            <a:ext cx="3292475" cy="1754187"/>
          </a:xfrm>
          <a:prstGeom prst="rect">
            <a:avLst/>
          </a:prstGeom>
          <a:noFill/>
        </p:spPr>
      </p:pic>
      <p:sp>
        <p:nvSpPr>
          <p:cNvPr id="14372" name="Text Box 36"/>
          <p:cNvSpPr txBox="1">
            <a:spLocks noChangeArrowheads="1"/>
          </p:cNvSpPr>
          <p:nvPr/>
        </p:nvSpPr>
        <p:spPr bwMode="auto">
          <a:xfrm>
            <a:off x="403225" y="5565775"/>
            <a:ext cx="3157538" cy="304800"/>
          </a:xfrm>
          <a:prstGeom prst="rect">
            <a:avLst/>
          </a:prstGeom>
          <a:noFill/>
          <a:ln w="9525">
            <a:noFill/>
            <a:miter lim="800000"/>
            <a:headEnd/>
            <a:tailEnd/>
          </a:ln>
          <a:effectLst/>
        </p:spPr>
        <p:txBody>
          <a:bodyPr wrap="none">
            <a:spAutoFit/>
          </a:bodyPr>
          <a:lstStyle/>
          <a:p>
            <a:r>
              <a:rPr lang="en-US" sz="1400">
                <a:solidFill>
                  <a:schemeClr val="accent2"/>
                </a:solidFill>
              </a:rPr>
              <a:t>Magnet field measurement and tuning</a:t>
            </a:r>
          </a:p>
        </p:txBody>
      </p:sp>
      <p:sp>
        <p:nvSpPr>
          <p:cNvPr id="14379" name="Text Box 43"/>
          <p:cNvSpPr txBox="1">
            <a:spLocks noChangeArrowheads="1"/>
          </p:cNvSpPr>
          <p:nvPr/>
        </p:nvSpPr>
        <p:spPr bwMode="auto">
          <a:xfrm>
            <a:off x="153988" y="915988"/>
            <a:ext cx="3849687" cy="2168525"/>
          </a:xfrm>
          <a:prstGeom prst="rect">
            <a:avLst/>
          </a:prstGeom>
          <a:noFill/>
          <a:ln w="9525">
            <a:noFill/>
            <a:miter lim="800000"/>
            <a:headEnd/>
            <a:tailEnd/>
          </a:ln>
          <a:effectLst/>
        </p:spPr>
        <p:txBody>
          <a:bodyPr>
            <a:spAutoFit/>
          </a:bodyPr>
          <a:lstStyle/>
          <a:p>
            <a:pPr algn="ctr"/>
            <a:r>
              <a:rPr lang="en-US" sz="2400" dirty="0">
                <a:solidFill>
                  <a:schemeClr val="accent2"/>
                </a:solidFill>
              </a:rPr>
              <a:t>Model parameters</a:t>
            </a:r>
          </a:p>
          <a:p>
            <a:endParaRPr lang="en-US" sz="1600" dirty="0">
              <a:solidFill>
                <a:schemeClr val="accent2"/>
              </a:solidFill>
            </a:endParaRPr>
          </a:p>
          <a:p>
            <a:pPr>
              <a:buFontTx/>
              <a:buChar char="•"/>
            </a:pPr>
            <a:r>
              <a:rPr lang="en-US" sz="1600" dirty="0">
                <a:solidFill>
                  <a:schemeClr val="accent2"/>
                </a:solidFill>
              </a:rPr>
              <a:t>PPM structure</a:t>
            </a:r>
          </a:p>
          <a:p>
            <a:pPr>
              <a:buFontTx/>
              <a:buChar char="•"/>
            </a:pPr>
            <a:r>
              <a:rPr lang="en-US" sz="1600" dirty="0" err="1">
                <a:solidFill>
                  <a:schemeClr val="accent2"/>
                </a:solidFill>
              </a:rPr>
              <a:t>NbFeB</a:t>
            </a:r>
            <a:r>
              <a:rPr lang="en-US" sz="1600" dirty="0">
                <a:solidFill>
                  <a:schemeClr val="accent2"/>
                </a:solidFill>
              </a:rPr>
              <a:t> (40SH) Br =1.25T,  </a:t>
            </a:r>
            <a:r>
              <a:rPr lang="en-US" sz="1600" dirty="0" err="1">
                <a:solidFill>
                  <a:schemeClr val="accent2"/>
                </a:solidFill>
              </a:rPr>
              <a:t>H</a:t>
            </a:r>
            <a:r>
              <a:rPr lang="en-US" sz="1600" baseline="-25000" dirty="0" err="1">
                <a:solidFill>
                  <a:schemeClr val="accent2"/>
                </a:solidFill>
              </a:rPr>
              <a:t>ci</a:t>
            </a:r>
            <a:r>
              <a:rPr lang="en-US" sz="1600" dirty="0">
                <a:solidFill>
                  <a:schemeClr val="accent2"/>
                </a:solidFill>
              </a:rPr>
              <a:t> &gt; </a:t>
            </a:r>
            <a:r>
              <a:rPr lang="en-US" sz="1600" dirty="0" smtClean="0">
                <a:solidFill>
                  <a:schemeClr val="accent2"/>
                </a:solidFill>
              </a:rPr>
              <a:t>20kOe</a:t>
            </a:r>
            <a:endParaRPr lang="en-US" sz="1600" dirty="0">
              <a:solidFill>
                <a:schemeClr val="accent2"/>
              </a:solidFill>
            </a:endParaRPr>
          </a:p>
          <a:p>
            <a:pPr>
              <a:buFontTx/>
              <a:buChar char="•"/>
            </a:pPr>
            <a:r>
              <a:rPr lang="en-US" sz="1600" dirty="0" smtClean="0">
                <a:solidFill>
                  <a:schemeClr val="accent2"/>
                </a:solidFill>
              </a:rPr>
              <a:t>Undulator Period = 24mm</a:t>
            </a:r>
            <a:endParaRPr lang="en-US" sz="1600" dirty="0">
              <a:solidFill>
                <a:schemeClr val="accent2"/>
              </a:solidFill>
            </a:endParaRPr>
          </a:p>
          <a:p>
            <a:pPr>
              <a:buFontTx/>
              <a:buChar char="•"/>
            </a:pPr>
            <a:r>
              <a:rPr lang="en-US" sz="1600" dirty="0" smtClean="0">
                <a:solidFill>
                  <a:schemeClr val="accent2"/>
                </a:solidFill>
              </a:rPr>
              <a:t>Device Length </a:t>
            </a:r>
            <a:r>
              <a:rPr lang="en-US" sz="1600" dirty="0">
                <a:solidFill>
                  <a:schemeClr val="accent2"/>
                </a:solidFill>
              </a:rPr>
              <a:t>~ 30cm</a:t>
            </a:r>
          </a:p>
          <a:p>
            <a:pPr>
              <a:buFontTx/>
              <a:buChar char="•"/>
            </a:pPr>
            <a:r>
              <a:rPr lang="en-US" sz="1600" dirty="0" err="1">
                <a:solidFill>
                  <a:schemeClr val="accent2"/>
                </a:solidFill>
              </a:rPr>
              <a:t>B</a:t>
            </a:r>
            <a:r>
              <a:rPr lang="en-US" sz="1600" baseline="-25000" dirty="0" err="1">
                <a:solidFill>
                  <a:schemeClr val="accent2"/>
                </a:solidFill>
              </a:rPr>
              <a:t>max</a:t>
            </a:r>
            <a:r>
              <a:rPr lang="en-US" sz="1600" dirty="0">
                <a:solidFill>
                  <a:schemeClr val="accent2"/>
                </a:solidFill>
              </a:rPr>
              <a:t> (designed) in helical mode ~1.0T</a:t>
            </a:r>
          </a:p>
          <a:p>
            <a:pPr>
              <a:buFontTx/>
              <a:buChar char="•"/>
            </a:pPr>
            <a:r>
              <a:rPr lang="en-US" sz="1600" dirty="0" err="1">
                <a:solidFill>
                  <a:schemeClr val="accent2"/>
                </a:solidFill>
              </a:rPr>
              <a:t>B</a:t>
            </a:r>
            <a:r>
              <a:rPr lang="en-US" sz="1600" baseline="-25000" dirty="0" err="1">
                <a:solidFill>
                  <a:schemeClr val="accent2"/>
                </a:solidFill>
              </a:rPr>
              <a:t>max</a:t>
            </a:r>
            <a:r>
              <a:rPr lang="en-US" sz="1600" dirty="0">
                <a:solidFill>
                  <a:schemeClr val="accent2"/>
                </a:solidFill>
              </a:rPr>
              <a:t> (designed) in planar ~ 1.4T</a:t>
            </a:r>
          </a:p>
        </p:txBody>
      </p:sp>
      <p:sp>
        <p:nvSpPr>
          <p:cNvPr id="19" name="Footer Placeholder 3"/>
          <p:cNvSpPr>
            <a:spLocks noGrp="1"/>
          </p:cNvSpPr>
          <p:nvPr>
            <p:ph type="ftr" sz="quarter" idx="10"/>
          </p:nvPr>
        </p:nvSpPr>
        <p:spPr>
          <a:xfrm>
            <a:off x="2836863" y="6248400"/>
            <a:ext cx="3411537" cy="476250"/>
          </a:xfrm>
          <a:noFill/>
        </p:spPr>
        <p:txBody>
          <a:bodyPr/>
          <a:lstStyle/>
          <a:p>
            <a:pPr algn="ctr"/>
            <a:r>
              <a:rPr lang="en-US" sz="1400" b="1" dirty="0" smtClean="0"/>
              <a:t>DELTA R&amp;D Project at SLAC</a:t>
            </a:r>
            <a:endParaRPr lang="en-US" sz="1400" b="1" dirty="0">
              <a:cs typeface="Arial" charset="0"/>
            </a:endParaRPr>
          </a:p>
          <a:p>
            <a:pPr algn="ctr"/>
            <a:r>
              <a:rPr lang="en-US" sz="1400" b="1" dirty="0"/>
              <a:t>Page </a:t>
            </a:r>
            <a:fld id="{A8798C21-B766-48D6-B727-A17B379C52A2}" type="slidenum">
              <a:rPr lang="en-US" sz="1400" b="1"/>
              <a:pPr algn="ctr"/>
              <a:t>4</a:t>
            </a:fld>
            <a:endParaRPr lang="en-US" sz="1400" b="1" dirty="0"/>
          </a:p>
          <a:p>
            <a:pPr algn="ctr"/>
            <a:endParaRPr lang="en-US"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0"/>
            <a:ext cx="82296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kern="1200" dirty="0" smtClean="0">
                <a:solidFill>
                  <a:srgbClr val="FFC000"/>
                </a:solidFill>
                <a:effectLst>
                  <a:outerShdw blurRad="38100" dist="38100" dir="2700000" algn="tl">
                    <a:srgbClr val="000000">
                      <a:alpha val="43137"/>
                    </a:srgbClr>
                  </a:outerShdw>
                </a:effectLst>
              </a:rPr>
              <a:t> </a:t>
            </a:r>
            <a:r>
              <a:rPr lang="en-US" kern="1200" dirty="0" smtClean="0">
                <a:solidFill>
                  <a:srgbClr val="FFC000"/>
                </a:solidFill>
                <a:effectLst>
                  <a:outerShdw blurRad="38100" dist="38100" dir="2700000" algn="tl">
                    <a:srgbClr val="000000">
                      <a:alpha val="43137"/>
                    </a:srgbClr>
                  </a:outerShdw>
                </a:effectLst>
                <a:ea typeface="+mn-ea"/>
                <a:cs typeface="+mn-cs"/>
              </a:rPr>
              <a:t>Cornell 30-cm Model:: Magnetic Field Tuning </a:t>
            </a:r>
          </a:p>
        </p:txBody>
      </p:sp>
      <p:sp>
        <p:nvSpPr>
          <p:cNvPr id="24598" name="Text Box 22"/>
          <p:cNvSpPr txBox="1">
            <a:spLocks noChangeArrowheads="1"/>
          </p:cNvSpPr>
          <p:nvPr/>
        </p:nvSpPr>
        <p:spPr bwMode="auto">
          <a:xfrm>
            <a:off x="4724400" y="1493838"/>
            <a:ext cx="4191000" cy="1006475"/>
          </a:xfrm>
          <a:prstGeom prst="rect">
            <a:avLst/>
          </a:prstGeom>
          <a:noFill/>
          <a:ln w="9525">
            <a:noFill/>
            <a:miter lim="800000"/>
            <a:headEnd/>
            <a:tailEnd/>
          </a:ln>
          <a:effectLst/>
        </p:spPr>
        <p:txBody>
          <a:bodyPr>
            <a:spAutoFit/>
          </a:bodyPr>
          <a:lstStyle/>
          <a:p>
            <a:r>
              <a:rPr lang="en-US" sz="2000" i="1">
                <a:solidFill>
                  <a:schemeClr val="accent2"/>
                </a:solidFill>
              </a:rPr>
              <a:t>Conventional setup. For field analysis used B2E software from ESRF</a:t>
            </a:r>
          </a:p>
        </p:txBody>
      </p:sp>
      <p:pic>
        <p:nvPicPr>
          <p:cNvPr id="24599" name="Picture 23" descr="Hall Probe setup for arrays tunning"/>
          <p:cNvPicPr>
            <a:picLocks noChangeAspect="1" noChangeArrowheads="1"/>
          </p:cNvPicPr>
          <p:nvPr/>
        </p:nvPicPr>
        <p:blipFill>
          <a:blip r:embed="rId2" cstate="print"/>
          <a:srcRect/>
          <a:stretch>
            <a:fillRect/>
          </a:stretch>
        </p:blipFill>
        <p:spPr bwMode="auto">
          <a:xfrm>
            <a:off x="76200" y="1373188"/>
            <a:ext cx="4648200" cy="2474912"/>
          </a:xfrm>
          <a:prstGeom prst="rect">
            <a:avLst/>
          </a:prstGeom>
          <a:noFill/>
        </p:spPr>
      </p:pic>
      <p:sp>
        <p:nvSpPr>
          <p:cNvPr id="24600" name="Text Box 24"/>
          <p:cNvSpPr txBox="1">
            <a:spLocks noChangeArrowheads="1"/>
          </p:cNvSpPr>
          <p:nvPr/>
        </p:nvSpPr>
        <p:spPr bwMode="auto">
          <a:xfrm>
            <a:off x="4800600" y="2636838"/>
            <a:ext cx="4343400" cy="1006475"/>
          </a:xfrm>
          <a:prstGeom prst="rect">
            <a:avLst/>
          </a:prstGeom>
          <a:noFill/>
          <a:ln w="9525">
            <a:noFill/>
            <a:miter lim="800000"/>
            <a:headEnd/>
            <a:tailEnd/>
          </a:ln>
          <a:effectLst/>
        </p:spPr>
        <p:txBody>
          <a:bodyPr>
            <a:spAutoFit/>
          </a:bodyPr>
          <a:lstStyle/>
          <a:p>
            <a:pPr marL="342900" indent="-342900">
              <a:buFontTx/>
              <a:buAutoNum type="arabicPeriod"/>
            </a:pPr>
            <a:r>
              <a:rPr lang="en-US" sz="2000">
                <a:solidFill>
                  <a:schemeClr val="accent2"/>
                </a:solidFill>
              </a:rPr>
              <a:t>Hall probe sensor (HGT-2101) mounted on sliding stage</a:t>
            </a:r>
          </a:p>
          <a:p>
            <a:pPr marL="342900" indent="-342900">
              <a:buFontTx/>
              <a:buAutoNum type="arabicPeriod"/>
            </a:pPr>
            <a:r>
              <a:rPr lang="en-US" sz="2000">
                <a:solidFill>
                  <a:schemeClr val="accent2"/>
                </a:solidFill>
              </a:rPr>
              <a:t>Sliding stage  </a:t>
            </a:r>
          </a:p>
        </p:txBody>
      </p:sp>
      <p:grpSp>
        <p:nvGrpSpPr>
          <p:cNvPr id="2" name="Group 32"/>
          <p:cNvGrpSpPr>
            <a:grpSpLocks/>
          </p:cNvGrpSpPr>
          <p:nvPr/>
        </p:nvGrpSpPr>
        <p:grpSpPr bwMode="auto">
          <a:xfrm>
            <a:off x="352425" y="3848100"/>
            <a:ext cx="8466138" cy="2063750"/>
            <a:chOff x="240" y="2396"/>
            <a:chExt cx="5333" cy="1300"/>
          </a:xfrm>
        </p:grpSpPr>
        <p:pic>
          <p:nvPicPr>
            <p:cNvPr id="24605" name="Picture 29" descr="Phase errors example"/>
            <p:cNvPicPr>
              <a:picLocks noChangeAspect="1" noChangeArrowheads="1"/>
            </p:cNvPicPr>
            <p:nvPr/>
          </p:nvPicPr>
          <p:blipFill>
            <a:blip r:embed="rId3" cstate="print"/>
            <a:srcRect/>
            <a:stretch>
              <a:fillRect/>
            </a:stretch>
          </p:blipFill>
          <p:spPr bwMode="auto">
            <a:xfrm>
              <a:off x="3840" y="2396"/>
              <a:ext cx="1733" cy="1300"/>
            </a:xfrm>
            <a:prstGeom prst="rect">
              <a:avLst/>
            </a:prstGeom>
            <a:noFill/>
          </p:spPr>
        </p:pic>
        <p:pic>
          <p:nvPicPr>
            <p:cNvPr id="24606" name="Picture 30" descr="trajectory example"/>
            <p:cNvPicPr>
              <a:picLocks noChangeAspect="1" noChangeArrowheads="1"/>
            </p:cNvPicPr>
            <p:nvPr/>
          </p:nvPicPr>
          <p:blipFill>
            <a:blip r:embed="rId4" cstate="print"/>
            <a:srcRect/>
            <a:stretch>
              <a:fillRect/>
            </a:stretch>
          </p:blipFill>
          <p:spPr bwMode="auto">
            <a:xfrm>
              <a:off x="2037" y="2396"/>
              <a:ext cx="1733" cy="1300"/>
            </a:xfrm>
            <a:prstGeom prst="rect">
              <a:avLst/>
            </a:prstGeom>
            <a:noFill/>
          </p:spPr>
        </p:pic>
        <p:pic>
          <p:nvPicPr>
            <p:cNvPr id="24607" name="Picture 31" descr="Field profile example"/>
            <p:cNvPicPr>
              <a:picLocks noChangeAspect="1" noChangeArrowheads="1"/>
            </p:cNvPicPr>
            <p:nvPr/>
          </p:nvPicPr>
          <p:blipFill>
            <a:blip r:embed="rId5" cstate="print"/>
            <a:srcRect/>
            <a:stretch>
              <a:fillRect/>
            </a:stretch>
          </p:blipFill>
          <p:spPr bwMode="auto">
            <a:xfrm>
              <a:off x="240" y="2400"/>
              <a:ext cx="1727" cy="1296"/>
            </a:xfrm>
            <a:prstGeom prst="rect">
              <a:avLst/>
            </a:prstGeom>
            <a:noFill/>
          </p:spPr>
        </p:pic>
      </p:grpSp>
      <p:sp>
        <p:nvSpPr>
          <p:cNvPr id="24609" name="Text Box 33"/>
          <p:cNvSpPr txBox="1">
            <a:spLocks noChangeArrowheads="1"/>
          </p:cNvSpPr>
          <p:nvPr/>
        </p:nvSpPr>
        <p:spPr bwMode="auto">
          <a:xfrm>
            <a:off x="1047750" y="5867400"/>
            <a:ext cx="1708150" cy="336550"/>
          </a:xfrm>
          <a:prstGeom prst="rect">
            <a:avLst/>
          </a:prstGeom>
          <a:noFill/>
          <a:ln w="9525">
            <a:noFill/>
            <a:miter lim="800000"/>
            <a:headEnd/>
            <a:tailEnd/>
          </a:ln>
          <a:effectLst/>
        </p:spPr>
        <p:txBody>
          <a:bodyPr wrap="none">
            <a:spAutoFit/>
          </a:bodyPr>
          <a:lstStyle/>
          <a:p>
            <a:r>
              <a:rPr lang="en-US" sz="1600" i="1" dirty="0">
                <a:solidFill>
                  <a:schemeClr val="accent2"/>
                </a:solidFill>
              </a:rPr>
              <a:t>B</a:t>
            </a:r>
            <a:r>
              <a:rPr lang="en-US" sz="1600" i="1" baseline="-25000" dirty="0">
                <a:solidFill>
                  <a:schemeClr val="accent2"/>
                </a:solidFill>
              </a:rPr>
              <a:t>y</a:t>
            </a:r>
            <a:r>
              <a:rPr lang="en-US" sz="1600" i="1" dirty="0">
                <a:solidFill>
                  <a:schemeClr val="accent2"/>
                </a:solidFill>
              </a:rPr>
              <a:t> along magnet</a:t>
            </a:r>
          </a:p>
        </p:txBody>
      </p:sp>
      <p:sp>
        <p:nvSpPr>
          <p:cNvPr id="24611" name="Text Box 35"/>
          <p:cNvSpPr txBox="1">
            <a:spLocks noChangeArrowheads="1"/>
          </p:cNvSpPr>
          <p:nvPr/>
        </p:nvSpPr>
        <p:spPr bwMode="auto">
          <a:xfrm>
            <a:off x="4191000" y="5838825"/>
            <a:ext cx="1087438" cy="336550"/>
          </a:xfrm>
          <a:prstGeom prst="rect">
            <a:avLst/>
          </a:prstGeom>
          <a:noFill/>
          <a:ln w="9525">
            <a:noFill/>
            <a:miter lim="800000"/>
            <a:headEnd/>
            <a:tailEnd/>
          </a:ln>
          <a:effectLst/>
        </p:spPr>
        <p:txBody>
          <a:bodyPr wrap="none">
            <a:spAutoFit/>
          </a:bodyPr>
          <a:lstStyle/>
          <a:p>
            <a:r>
              <a:rPr lang="en-US" sz="1600" i="1" dirty="0">
                <a:solidFill>
                  <a:schemeClr val="accent2"/>
                </a:solidFill>
              </a:rPr>
              <a:t>Trajectory</a:t>
            </a:r>
          </a:p>
        </p:txBody>
      </p:sp>
      <p:sp>
        <p:nvSpPr>
          <p:cNvPr id="24612" name="Text Box 36"/>
          <p:cNvSpPr txBox="1">
            <a:spLocks noChangeArrowheads="1"/>
          </p:cNvSpPr>
          <p:nvPr/>
        </p:nvSpPr>
        <p:spPr bwMode="auto">
          <a:xfrm>
            <a:off x="6629400" y="5686425"/>
            <a:ext cx="2128838" cy="581025"/>
          </a:xfrm>
          <a:prstGeom prst="rect">
            <a:avLst/>
          </a:prstGeom>
          <a:noFill/>
          <a:ln w="9525">
            <a:noFill/>
            <a:miter lim="800000"/>
            <a:headEnd/>
            <a:tailEnd/>
          </a:ln>
          <a:effectLst/>
        </p:spPr>
        <p:txBody>
          <a:bodyPr wrap="none">
            <a:spAutoFit/>
          </a:bodyPr>
          <a:lstStyle/>
          <a:p>
            <a:pPr algn="ctr"/>
            <a:r>
              <a:rPr lang="en-US" sz="1600" i="1">
                <a:solidFill>
                  <a:schemeClr val="accent2"/>
                </a:solidFill>
              </a:rPr>
              <a:t>Optical phase errors, </a:t>
            </a:r>
          </a:p>
          <a:p>
            <a:pPr algn="ctr"/>
            <a:r>
              <a:rPr lang="en-US" sz="1600" i="1">
                <a:solidFill>
                  <a:schemeClr val="accent2"/>
                </a:solidFill>
              </a:rPr>
              <a:t>RMS ~2.0deg</a:t>
            </a:r>
          </a:p>
        </p:txBody>
      </p:sp>
      <p:sp>
        <p:nvSpPr>
          <p:cNvPr id="24613" name="Text Box 37"/>
          <p:cNvSpPr txBox="1">
            <a:spLocks noChangeArrowheads="1"/>
          </p:cNvSpPr>
          <p:nvPr/>
        </p:nvSpPr>
        <p:spPr bwMode="auto">
          <a:xfrm>
            <a:off x="163513" y="990600"/>
            <a:ext cx="3078162" cy="366713"/>
          </a:xfrm>
          <a:prstGeom prst="rect">
            <a:avLst/>
          </a:prstGeom>
          <a:solidFill>
            <a:schemeClr val="accent1"/>
          </a:solidFill>
          <a:ln w="9525">
            <a:noFill/>
            <a:miter lim="800000"/>
            <a:headEnd/>
            <a:tailEnd/>
          </a:ln>
          <a:effectLst/>
        </p:spPr>
        <p:txBody>
          <a:bodyPr>
            <a:spAutoFit/>
          </a:bodyPr>
          <a:lstStyle/>
          <a:p>
            <a:r>
              <a:rPr lang="en-US" i="1">
                <a:solidFill>
                  <a:schemeClr val="accent2"/>
                </a:solidFill>
              </a:rPr>
              <a:t>“B</a:t>
            </a:r>
            <a:r>
              <a:rPr lang="en-US" i="1" baseline="-25000">
                <a:solidFill>
                  <a:schemeClr val="accent2"/>
                </a:solidFill>
              </a:rPr>
              <a:t>y”</a:t>
            </a:r>
            <a:r>
              <a:rPr lang="en-US" i="1">
                <a:solidFill>
                  <a:schemeClr val="accent2"/>
                </a:solidFill>
              </a:rPr>
              <a:t> tuning with Hall probe</a:t>
            </a:r>
          </a:p>
        </p:txBody>
      </p:sp>
      <p:sp>
        <p:nvSpPr>
          <p:cNvPr id="24614" name="Line 38"/>
          <p:cNvSpPr>
            <a:spLocks noChangeShapeType="1"/>
          </p:cNvSpPr>
          <p:nvPr/>
        </p:nvSpPr>
        <p:spPr bwMode="auto">
          <a:xfrm>
            <a:off x="431800" y="1963738"/>
            <a:ext cx="0" cy="228600"/>
          </a:xfrm>
          <a:prstGeom prst="line">
            <a:avLst/>
          </a:prstGeom>
          <a:noFill/>
          <a:ln w="9525">
            <a:solidFill>
              <a:schemeClr val="accent1"/>
            </a:solidFill>
            <a:round/>
            <a:headEnd type="triangle" w="med" len="med"/>
            <a:tailEnd/>
          </a:ln>
          <a:effectLst/>
        </p:spPr>
        <p:txBody>
          <a:bodyPr/>
          <a:lstStyle/>
          <a:p>
            <a:endParaRPr lang="en-US"/>
          </a:p>
        </p:txBody>
      </p:sp>
      <p:sp>
        <p:nvSpPr>
          <p:cNvPr id="24615" name="Text Box 39"/>
          <p:cNvSpPr txBox="1">
            <a:spLocks noChangeArrowheads="1"/>
          </p:cNvSpPr>
          <p:nvPr/>
        </p:nvSpPr>
        <p:spPr bwMode="auto">
          <a:xfrm>
            <a:off x="271463" y="2209800"/>
            <a:ext cx="369887" cy="274638"/>
          </a:xfrm>
          <a:prstGeom prst="rect">
            <a:avLst/>
          </a:prstGeom>
          <a:solidFill>
            <a:schemeClr val="bg1"/>
          </a:solidFill>
          <a:ln w="9525">
            <a:noFill/>
            <a:miter lim="800000"/>
            <a:headEnd/>
            <a:tailEnd/>
          </a:ln>
          <a:effectLst/>
        </p:spPr>
        <p:txBody>
          <a:bodyPr wrap="none">
            <a:spAutoFit/>
          </a:bodyPr>
          <a:lstStyle/>
          <a:p>
            <a:r>
              <a:rPr lang="en-US" sz="1200">
                <a:solidFill>
                  <a:schemeClr val="accent2"/>
                </a:solidFill>
              </a:rPr>
              <a:t>(1)</a:t>
            </a:r>
          </a:p>
        </p:txBody>
      </p:sp>
      <p:sp>
        <p:nvSpPr>
          <p:cNvPr id="24616" name="Line 40"/>
          <p:cNvSpPr>
            <a:spLocks noChangeShapeType="1"/>
          </p:cNvSpPr>
          <p:nvPr/>
        </p:nvSpPr>
        <p:spPr bwMode="auto">
          <a:xfrm flipV="1">
            <a:off x="4224338" y="2911475"/>
            <a:ext cx="0" cy="304800"/>
          </a:xfrm>
          <a:prstGeom prst="line">
            <a:avLst/>
          </a:prstGeom>
          <a:noFill/>
          <a:ln w="9525">
            <a:solidFill>
              <a:schemeClr val="accent1"/>
            </a:solidFill>
            <a:round/>
            <a:headEnd type="triangle" w="med" len="med"/>
            <a:tailEnd/>
          </a:ln>
          <a:effectLst/>
        </p:spPr>
        <p:txBody>
          <a:bodyPr/>
          <a:lstStyle/>
          <a:p>
            <a:endParaRPr lang="en-US"/>
          </a:p>
        </p:txBody>
      </p:sp>
      <p:sp>
        <p:nvSpPr>
          <p:cNvPr id="24617" name="Text Box 41"/>
          <p:cNvSpPr txBox="1">
            <a:spLocks noChangeArrowheads="1"/>
          </p:cNvSpPr>
          <p:nvPr/>
        </p:nvSpPr>
        <p:spPr bwMode="auto">
          <a:xfrm>
            <a:off x="4038600" y="2636838"/>
            <a:ext cx="369888" cy="274637"/>
          </a:xfrm>
          <a:prstGeom prst="rect">
            <a:avLst/>
          </a:prstGeom>
          <a:solidFill>
            <a:schemeClr val="bg1"/>
          </a:solidFill>
          <a:ln w="9525">
            <a:noFill/>
            <a:miter lim="800000"/>
            <a:headEnd/>
            <a:tailEnd/>
          </a:ln>
          <a:effectLst/>
        </p:spPr>
        <p:txBody>
          <a:bodyPr wrap="none">
            <a:spAutoFit/>
          </a:bodyPr>
          <a:lstStyle/>
          <a:p>
            <a:r>
              <a:rPr lang="en-US" sz="1200">
                <a:solidFill>
                  <a:schemeClr val="accent2"/>
                </a:solidFill>
              </a:rPr>
              <a:t>(2)</a:t>
            </a:r>
          </a:p>
        </p:txBody>
      </p:sp>
      <p:sp>
        <p:nvSpPr>
          <p:cNvPr id="19"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5</a:t>
            </a:fld>
            <a:endParaRPr lang="en-US" dirty="0"/>
          </a:p>
          <a:p>
            <a:pPr algn="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229600" cy="617538"/>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kern="1200" dirty="0" smtClean="0">
                <a:solidFill>
                  <a:srgbClr val="FFC000"/>
                </a:solidFill>
                <a:effectLst>
                  <a:outerShdw blurRad="38100" dist="38100" dir="2700000" algn="tl">
                    <a:srgbClr val="000000">
                      <a:alpha val="43137"/>
                    </a:srgbClr>
                  </a:outerShdw>
                </a:effectLst>
              </a:rPr>
              <a:t> Cornell 30-cm Model:</a:t>
            </a:r>
            <a:r>
              <a:rPr lang="en-US" kern="1200" dirty="0" smtClean="0">
                <a:solidFill>
                  <a:srgbClr val="FFC000"/>
                </a:solidFill>
                <a:effectLst>
                  <a:outerShdw blurRad="38100" dist="38100" dir="2700000" algn="tl">
                    <a:srgbClr val="000000">
                      <a:alpha val="43137"/>
                    </a:srgbClr>
                  </a:outerShdw>
                </a:effectLst>
                <a:ea typeface="+mn-ea"/>
                <a:cs typeface="+mn-cs"/>
              </a:rPr>
              <a:t> Field Properties in Helical Mode</a:t>
            </a:r>
          </a:p>
        </p:txBody>
      </p:sp>
      <p:grpSp>
        <p:nvGrpSpPr>
          <p:cNvPr id="2" name="Group 16"/>
          <p:cNvGrpSpPr>
            <a:grpSpLocks/>
          </p:cNvGrpSpPr>
          <p:nvPr/>
        </p:nvGrpSpPr>
        <p:grpSpPr bwMode="auto">
          <a:xfrm>
            <a:off x="0" y="1352550"/>
            <a:ext cx="9144000" cy="1993900"/>
            <a:chOff x="0" y="891"/>
            <a:chExt cx="5760" cy="1256"/>
          </a:xfrm>
        </p:grpSpPr>
        <p:pic>
          <p:nvPicPr>
            <p:cNvPr id="31753" name="Picture 9" descr="Helical_1_bxy"/>
            <p:cNvPicPr>
              <a:picLocks noChangeAspect="1" noChangeArrowheads="1"/>
            </p:cNvPicPr>
            <p:nvPr/>
          </p:nvPicPr>
          <p:blipFill>
            <a:blip r:embed="rId2" cstate="print"/>
            <a:srcRect/>
            <a:stretch>
              <a:fillRect/>
            </a:stretch>
          </p:blipFill>
          <p:spPr bwMode="auto">
            <a:xfrm>
              <a:off x="0" y="1012"/>
              <a:ext cx="1840" cy="967"/>
            </a:xfrm>
            <a:prstGeom prst="rect">
              <a:avLst/>
            </a:prstGeom>
            <a:noFill/>
          </p:spPr>
        </p:pic>
        <p:pic>
          <p:nvPicPr>
            <p:cNvPr id="31756" name="Picture 12" descr="Helica_1_3D_trajectory"/>
            <p:cNvPicPr>
              <a:picLocks noChangeAspect="1" noChangeArrowheads="1"/>
            </p:cNvPicPr>
            <p:nvPr/>
          </p:nvPicPr>
          <p:blipFill>
            <a:blip r:embed="rId3" cstate="print"/>
            <a:srcRect/>
            <a:stretch>
              <a:fillRect/>
            </a:stretch>
          </p:blipFill>
          <p:spPr bwMode="auto">
            <a:xfrm>
              <a:off x="1973" y="891"/>
              <a:ext cx="1844" cy="1256"/>
            </a:xfrm>
            <a:prstGeom prst="rect">
              <a:avLst/>
            </a:prstGeom>
            <a:noFill/>
          </p:spPr>
        </p:pic>
        <p:pic>
          <p:nvPicPr>
            <p:cNvPr id="31757" name="Picture 13" descr="Flux_in_Helical_1"/>
            <p:cNvPicPr>
              <a:picLocks noChangeAspect="1" noChangeArrowheads="1"/>
            </p:cNvPicPr>
            <p:nvPr/>
          </p:nvPicPr>
          <p:blipFill>
            <a:blip r:embed="rId4" cstate="print"/>
            <a:srcRect/>
            <a:stretch>
              <a:fillRect/>
            </a:stretch>
          </p:blipFill>
          <p:spPr bwMode="auto">
            <a:xfrm>
              <a:off x="3920" y="1012"/>
              <a:ext cx="1840" cy="1010"/>
            </a:xfrm>
            <a:prstGeom prst="rect">
              <a:avLst/>
            </a:prstGeom>
            <a:noFill/>
          </p:spPr>
        </p:pic>
      </p:grpSp>
      <p:grpSp>
        <p:nvGrpSpPr>
          <p:cNvPr id="3" name="Group 15"/>
          <p:cNvGrpSpPr>
            <a:grpSpLocks/>
          </p:cNvGrpSpPr>
          <p:nvPr/>
        </p:nvGrpSpPr>
        <p:grpSpPr bwMode="auto">
          <a:xfrm>
            <a:off x="0" y="3756025"/>
            <a:ext cx="9144000" cy="1919288"/>
            <a:chOff x="0" y="2283"/>
            <a:chExt cx="5760" cy="1209"/>
          </a:xfrm>
        </p:grpSpPr>
        <p:pic>
          <p:nvPicPr>
            <p:cNvPr id="31754" name="Picture 10" descr="Helical_2_bxy"/>
            <p:cNvPicPr>
              <a:picLocks noChangeAspect="1" noChangeArrowheads="1"/>
            </p:cNvPicPr>
            <p:nvPr/>
          </p:nvPicPr>
          <p:blipFill>
            <a:blip r:embed="rId5" cstate="print"/>
            <a:srcRect/>
            <a:stretch>
              <a:fillRect/>
            </a:stretch>
          </p:blipFill>
          <p:spPr bwMode="auto">
            <a:xfrm>
              <a:off x="0" y="2333"/>
              <a:ext cx="1840" cy="967"/>
            </a:xfrm>
            <a:prstGeom prst="rect">
              <a:avLst/>
            </a:prstGeom>
            <a:noFill/>
          </p:spPr>
        </p:pic>
        <p:pic>
          <p:nvPicPr>
            <p:cNvPr id="31755" name="Picture 11" descr="3D trajectory for helical 2"/>
            <p:cNvPicPr>
              <a:picLocks noChangeAspect="1" noChangeArrowheads="1"/>
            </p:cNvPicPr>
            <p:nvPr/>
          </p:nvPicPr>
          <p:blipFill>
            <a:blip r:embed="rId6" cstate="print"/>
            <a:srcRect/>
            <a:stretch>
              <a:fillRect/>
            </a:stretch>
          </p:blipFill>
          <p:spPr bwMode="auto">
            <a:xfrm>
              <a:off x="2115" y="2283"/>
              <a:ext cx="1612" cy="1209"/>
            </a:xfrm>
            <a:prstGeom prst="rect">
              <a:avLst/>
            </a:prstGeom>
            <a:noFill/>
          </p:spPr>
        </p:pic>
        <p:pic>
          <p:nvPicPr>
            <p:cNvPr id="31758" name="Picture 14" descr="Flux_in_Helical_2"/>
            <p:cNvPicPr>
              <a:picLocks noChangeAspect="1" noChangeArrowheads="1"/>
            </p:cNvPicPr>
            <p:nvPr/>
          </p:nvPicPr>
          <p:blipFill>
            <a:blip r:embed="rId7" cstate="print"/>
            <a:srcRect/>
            <a:stretch>
              <a:fillRect/>
            </a:stretch>
          </p:blipFill>
          <p:spPr bwMode="auto">
            <a:xfrm>
              <a:off x="3920" y="2333"/>
              <a:ext cx="1840" cy="1010"/>
            </a:xfrm>
            <a:prstGeom prst="rect">
              <a:avLst/>
            </a:prstGeom>
            <a:noFill/>
          </p:spPr>
        </p:pic>
      </p:grpSp>
      <p:sp>
        <p:nvSpPr>
          <p:cNvPr id="31761" name="Text Box 17"/>
          <p:cNvSpPr txBox="1">
            <a:spLocks noChangeArrowheads="1"/>
          </p:cNvSpPr>
          <p:nvPr/>
        </p:nvSpPr>
        <p:spPr bwMode="auto">
          <a:xfrm>
            <a:off x="0" y="1169988"/>
            <a:ext cx="2990850" cy="366712"/>
          </a:xfrm>
          <a:prstGeom prst="rect">
            <a:avLst/>
          </a:prstGeom>
          <a:noFill/>
          <a:ln w="9525">
            <a:noFill/>
            <a:miter lim="800000"/>
            <a:headEnd/>
            <a:tailEnd/>
          </a:ln>
          <a:effectLst/>
        </p:spPr>
        <p:txBody>
          <a:bodyPr wrap="none">
            <a:spAutoFit/>
          </a:bodyPr>
          <a:lstStyle/>
          <a:p>
            <a:r>
              <a:rPr lang="en-US" i="1">
                <a:solidFill>
                  <a:schemeClr val="accent2"/>
                </a:solidFill>
              </a:rPr>
              <a:t>Measured field components</a:t>
            </a:r>
          </a:p>
        </p:txBody>
      </p:sp>
      <p:sp>
        <p:nvSpPr>
          <p:cNvPr id="31762" name="Text Box 18"/>
          <p:cNvSpPr txBox="1">
            <a:spLocks noChangeArrowheads="1"/>
          </p:cNvSpPr>
          <p:nvPr/>
        </p:nvSpPr>
        <p:spPr bwMode="auto">
          <a:xfrm>
            <a:off x="3911600" y="1169988"/>
            <a:ext cx="1200150" cy="366712"/>
          </a:xfrm>
          <a:prstGeom prst="rect">
            <a:avLst/>
          </a:prstGeom>
          <a:noFill/>
          <a:ln w="9525">
            <a:noFill/>
            <a:miter lim="800000"/>
            <a:headEnd/>
            <a:tailEnd/>
          </a:ln>
          <a:effectLst/>
        </p:spPr>
        <p:txBody>
          <a:bodyPr wrap="none">
            <a:spAutoFit/>
          </a:bodyPr>
          <a:lstStyle/>
          <a:p>
            <a:r>
              <a:rPr lang="en-US" i="1">
                <a:solidFill>
                  <a:schemeClr val="accent2"/>
                </a:solidFill>
              </a:rPr>
              <a:t>Trajectory</a:t>
            </a:r>
          </a:p>
        </p:txBody>
      </p:sp>
      <p:sp>
        <p:nvSpPr>
          <p:cNvPr id="31763" name="Text Box 19"/>
          <p:cNvSpPr txBox="1">
            <a:spLocks noChangeArrowheads="1"/>
          </p:cNvSpPr>
          <p:nvPr/>
        </p:nvSpPr>
        <p:spPr bwMode="auto">
          <a:xfrm>
            <a:off x="6877050" y="1169988"/>
            <a:ext cx="1581150" cy="366712"/>
          </a:xfrm>
          <a:prstGeom prst="rect">
            <a:avLst/>
          </a:prstGeom>
          <a:noFill/>
          <a:ln w="9525">
            <a:noFill/>
            <a:miter lim="800000"/>
            <a:headEnd/>
            <a:tailEnd/>
          </a:ln>
          <a:effectLst/>
        </p:spPr>
        <p:txBody>
          <a:bodyPr wrap="none">
            <a:spAutoFit/>
          </a:bodyPr>
          <a:lstStyle/>
          <a:p>
            <a:r>
              <a:rPr lang="en-US" i="1">
                <a:solidFill>
                  <a:schemeClr val="accent2"/>
                </a:solidFill>
              </a:rPr>
              <a:t>X-ray Spectra</a:t>
            </a:r>
          </a:p>
        </p:txBody>
      </p:sp>
      <p:sp>
        <p:nvSpPr>
          <p:cNvPr id="31764" name="Text Box 20"/>
          <p:cNvSpPr txBox="1">
            <a:spLocks noChangeArrowheads="1"/>
          </p:cNvSpPr>
          <p:nvPr/>
        </p:nvSpPr>
        <p:spPr bwMode="auto">
          <a:xfrm>
            <a:off x="1371600" y="3338513"/>
            <a:ext cx="7005638" cy="304800"/>
          </a:xfrm>
          <a:prstGeom prst="rect">
            <a:avLst/>
          </a:prstGeom>
          <a:noFill/>
          <a:ln w="9525">
            <a:noFill/>
            <a:miter lim="800000"/>
            <a:headEnd/>
            <a:tailEnd/>
          </a:ln>
          <a:effectLst/>
        </p:spPr>
        <p:txBody>
          <a:bodyPr wrap="none">
            <a:spAutoFit/>
          </a:bodyPr>
          <a:lstStyle/>
          <a:p>
            <a:r>
              <a:rPr lang="en-US" sz="1400" i="1">
                <a:solidFill>
                  <a:schemeClr val="accent2"/>
                </a:solidFill>
              </a:rPr>
              <a:t>Helical mode, left circular polarization (phase between vertical and horizontal pairs 90</a:t>
            </a:r>
            <a:r>
              <a:rPr lang="en-US" sz="1400" i="1" baseline="30000">
                <a:solidFill>
                  <a:schemeClr val="accent2"/>
                </a:solidFill>
              </a:rPr>
              <a:t>0</a:t>
            </a:r>
            <a:r>
              <a:rPr lang="en-US" sz="1400" i="1">
                <a:solidFill>
                  <a:schemeClr val="accent2"/>
                </a:solidFill>
              </a:rPr>
              <a:t>)</a:t>
            </a:r>
          </a:p>
        </p:txBody>
      </p:sp>
      <p:sp>
        <p:nvSpPr>
          <p:cNvPr id="31765" name="Text Box 21"/>
          <p:cNvSpPr txBox="1">
            <a:spLocks noChangeArrowheads="1"/>
          </p:cNvSpPr>
          <p:nvPr/>
        </p:nvSpPr>
        <p:spPr bwMode="auto">
          <a:xfrm>
            <a:off x="1400175" y="5622925"/>
            <a:ext cx="7172325" cy="304800"/>
          </a:xfrm>
          <a:prstGeom prst="rect">
            <a:avLst/>
          </a:prstGeom>
          <a:noFill/>
          <a:ln w="9525">
            <a:noFill/>
            <a:miter lim="800000"/>
            <a:headEnd/>
            <a:tailEnd/>
          </a:ln>
          <a:effectLst/>
        </p:spPr>
        <p:txBody>
          <a:bodyPr wrap="none">
            <a:spAutoFit/>
          </a:bodyPr>
          <a:lstStyle/>
          <a:p>
            <a:r>
              <a:rPr lang="en-US" sz="1400" i="1">
                <a:solidFill>
                  <a:schemeClr val="accent2"/>
                </a:solidFill>
              </a:rPr>
              <a:t>Helical mode, right circular polarization (phase between vertical and horizontal pairs -90</a:t>
            </a:r>
            <a:r>
              <a:rPr lang="en-US" sz="1400" i="1" baseline="30000">
                <a:solidFill>
                  <a:schemeClr val="accent2"/>
                </a:solidFill>
              </a:rPr>
              <a:t>0</a:t>
            </a:r>
            <a:r>
              <a:rPr lang="en-US" sz="1400" i="1">
                <a:solidFill>
                  <a:schemeClr val="accent2"/>
                </a:solidFill>
              </a:rPr>
              <a:t>)</a:t>
            </a:r>
          </a:p>
        </p:txBody>
      </p:sp>
      <p:sp>
        <p:nvSpPr>
          <p:cNvPr id="17"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6</a:t>
            </a:fld>
            <a:endParaRPr lang="en-US" dirty="0"/>
          </a:p>
          <a:p>
            <a:pPr algn="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155575" y="1352550"/>
            <a:ext cx="8988425" cy="1955800"/>
            <a:chOff x="0" y="2416"/>
            <a:chExt cx="5662" cy="1232"/>
          </a:xfrm>
        </p:grpSpPr>
        <p:grpSp>
          <p:nvGrpSpPr>
            <p:cNvPr id="3" name="Group 32"/>
            <p:cNvGrpSpPr>
              <a:grpSpLocks/>
            </p:cNvGrpSpPr>
            <p:nvPr/>
          </p:nvGrpSpPr>
          <p:grpSpPr bwMode="auto">
            <a:xfrm>
              <a:off x="0" y="2416"/>
              <a:ext cx="5662" cy="975"/>
              <a:chOff x="0" y="2169"/>
              <a:chExt cx="5662" cy="975"/>
            </a:xfrm>
          </p:grpSpPr>
          <p:pic>
            <p:nvPicPr>
              <p:cNvPr id="30741" name="Picture 21" descr="B12 in Planar 2"/>
              <p:cNvPicPr>
                <a:picLocks noChangeAspect="1" noChangeArrowheads="1"/>
              </p:cNvPicPr>
              <p:nvPr/>
            </p:nvPicPr>
            <p:blipFill>
              <a:blip r:embed="rId2" cstate="print"/>
              <a:srcRect/>
              <a:stretch>
                <a:fillRect/>
              </a:stretch>
            </p:blipFill>
            <p:spPr bwMode="auto">
              <a:xfrm>
                <a:off x="0" y="2169"/>
                <a:ext cx="1854" cy="975"/>
              </a:xfrm>
              <a:prstGeom prst="rect">
                <a:avLst/>
              </a:prstGeom>
              <a:noFill/>
            </p:spPr>
          </p:pic>
          <p:pic>
            <p:nvPicPr>
              <p:cNvPr id="30743" name="Picture 23" descr="Trajectory in planar 2"/>
              <p:cNvPicPr>
                <a:picLocks noChangeAspect="1" noChangeArrowheads="1"/>
              </p:cNvPicPr>
              <p:nvPr/>
            </p:nvPicPr>
            <p:blipFill>
              <a:blip r:embed="rId3" cstate="print"/>
              <a:srcRect/>
              <a:stretch>
                <a:fillRect/>
              </a:stretch>
            </p:blipFill>
            <p:spPr bwMode="auto">
              <a:xfrm>
                <a:off x="1904" y="2169"/>
                <a:ext cx="1854" cy="975"/>
              </a:xfrm>
              <a:prstGeom prst="rect">
                <a:avLst/>
              </a:prstGeom>
              <a:noFill/>
            </p:spPr>
          </p:pic>
          <p:pic>
            <p:nvPicPr>
              <p:cNvPr id="30745" name="Picture 25" descr="Flux_in_Planar_2"/>
              <p:cNvPicPr>
                <a:picLocks noChangeAspect="1" noChangeArrowheads="1"/>
              </p:cNvPicPr>
              <p:nvPr/>
            </p:nvPicPr>
            <p:blipFill>
              <a:blip r:embed="rId4" cstate="print"/>
              <a:srcRect/>
              <a:stretch>
                <a:fillRect/>
              </a:stretch>
            </p:blipFill>
            <p:spPr bwMode="auto">
              <a:xfrm>
                <a:off x="3808" y="2169"/>
                <a:ext cx="1854" cy="975"/>
              </a:xfrm>
              <a:prstGeom prst="rect">
                <a:avLst/>
              </a:prstGeom>
              <a:noFill/>
            </p:spPr>
          </p:pic>
        </p:grpSp>
        <p:sp>
          <p:nvSpPr>
            <p:cNvPr id="30755" name="Text Box 35"/>
            <p:cNvSpPr txBox="1">
              <a:spLocks noChangeArrowheads="1"/>
            </p:cNvSpPr>
            <p:nvPr/>
          </p:nvSpPr>
          <p:spPr bwMode="auto">
            <a:xfrm>
              <a:off x="586" y="3456"/>
              <a:ext cx="4750" cy="192"/>
            </a:xfrm>
            <a:prstGeom prst="rect">
              <a:avLst/>
            </a:prstGeom>
            <a:noFill/>
            <a:ln w="9525">
              <a:noFill/>
              <a:miter lim="800000"/>
              <a:headEnd/>
              <a:tailEnd/>
            </a:ln>
            <a:effectLst/>
          </p:spPr>
          <p:txBody>
            <a:bodyPr wrap="none">
              <a:spAutoFit/>
            </a:bodyPr>
            <a:lstStyle/>
            <a:p>
              <a:r>
                <a:rPr lang="en-US" sz="1400" i="1">
                  <a:solidFill>
                    <a:schemeClr val="accent2"/>
                  </a:solidFill>
                </a:rPr>
                <a:t>Planar mode, - 45deg linear polarization (phase between vertical and horizontal pairs 180deg)</a:t>
              </a:r>
            </a:p>
          </p:txBody>
        </p:sp>
      </p:grpSp>
      <p:sp>
        <p:nvSpPr>
          <p:cNvPr id="30722" name="Rectangle 2"/>
          <p:cNvSpPr>
            <a:spLocks noGrp="1" noChangeArrowheads="1"/>
          </p:cNvSpPr>
          <p:nvPr>
            <p:ph type="title"/>
          </p:nvPr>
        </p:nvSpPr>
        <p:spPr>
          <a:xfrm>
            <a:off x="228600" y="0"/>
            <a:ext cx="8229600" cy="633413"/>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110000"/>
              </a:lnSpc>
              <a:defRPr/>
            </a:pPr>
            <a:r>
              <a:rPr lang="en-US" kern="1200" dirty="0" smtClean="0">
                <a:solidFill>
                  <a:srgbClr val="FFC000"/>
                </a:solidFill>
                <a:effectLst>
                  <a:outerShdw blurRad="38100" dist="38100" dir="2700000" algn="tl">
                    <a:srgbClr val="000000">
                      <a:alpha val="43137"/>
                    </a:srgbClr>
                  </a:outerShdw>
                </a:effectLst>
              </a:rPr>
              <a:t> </a:t>
            </a:r>
            <a:r>
              <a:rPr lang="en-US" kern="1200" dirty="0" smtClean="0">
                <a:solidFill>
                  <a:srgbClr val="FFC000"/>
                </a:solidFill>
                <a:effectLst>
                  <a:outerShdw blurRad="38100" dist="38100" dir="2700000" algn="tl">
                    <a:srgbClr val="000000">
                      <a:alpha val="43137"/>
                    </a:srgbClr>
                  </a:outerShdw>
                </a:effectLst>
                <a:ea typeface="+mn-ea"/>
                <a:cs typeface="+mn-cs"/>
              </a:rPr>
              <a:t>Cornell 30-cm Model: Field Properties in Planar Mode</a:t>
            </a:r>
          </a:p>
        </p:txBody>
      </p:sp>
      <p:grpSp>
        <p:nvGrpSpPr>
          <p:cNvPr id="4" name="Group 40"/>
          <p:cNvGrpSpPr>
            <a:grpSpLocks/>
          </p:cNvGrpSpPr>
          <p:nvPr/>
        </p:nvGrpSpPr>
        <p:grpSpPr bwMode="auto">
          <a:xfrm>
            <a:off x="155575" y="3417888"/>
            <a:ext cx="8988425" cy="2078037"/>
            <a:chOff x="0" y="1014"/>
            <a:chExt cx="5662" cy="1309"/>
          </a:xfrm>
        </p:grpSpPr>
        <p:pic>
          <p:nvPicPr>
            <p:cNvPr id="30740" name="Picture 20" descr="B12 in Planar 1"/>
            <p:cNvPicPr>
              <a:picLocks noChangeAspect="1" noChangeArrowheads="1"/>
            </p:cNvPicPr>
            <p:nvPr/>
          </p:nvPicPr>
          <p:blipFill>
            <a:blip r:embed="rId5" cstate="print"/>
            <a:srcRect/>
            <a:stretch>
              <a:fillRect/>
            </a:stretch>
          </p:blipFill>
          <p:spPr bwMode="auto">
            <a:xfrm>
              <a:off x="0" y="1014"/>
              <a:ext cx="1854" cy="975"/>
            </a:xfrm>
            <a:prstGeom prst="rect">
              <a:avLst/>
            </a:prstGeom>
            <a:noFill/>
          </p:spPr>
        </p:pic>
        <p:pic>
          <p:nvPicPr>
            <p:cNvPr id="30742" name="Picture 22" descr="Trajectory in planar 1"/>
            <p:cNvPicPr>
              <a:picLocks noChangeAspect="1" noChangeArrowheads="1"/>
            </p:cNvPicPr>
            <p:nvPr/>
          </p:nvPicPr>
          <p:blipFill>
            <a:blip r:embed="rId6" cstate="print"/>
            <a:srcRect/>
            <a:stretch>
              <a:fillRect/>
            </a:stretch>
          </p:blipFill>
          <p:spPr bwMode="auto">
            <a:xfrm>
              <a:off x="1904" y="1014"/>
              <a:ext cx="1854" cy="975"/>
            </a:xfrm>
            <a:prstGeom prst="rect">
              <a:avLst/>
            </a:prstGeom>
            <a:noFill/>
          </p:spPr>
        </p:pic>
        <p:pic>
          <p:nvPicPr>
            <p:cNvPr id="30744" name="Picture 24" descr="Flux_in_Planar_1"/>
            <p:cNvPicPr>
              <a:picLocks noChangeAspect="1" noChangeArrowheads="1"/>
            </p:cNvPicPr>
            <p:nvPr/>
          </p:nvPicPr>
          <p:blipFill>
            <a:blip r:embed="rId7" cstate="print"/>
            <a:srcRect/>
            <a:stretch>
              <a:fillRect/>
            </a:stretch>
          </p:blipFill>
          <p:spPr bwMode="auto">
            <a:xfrm>
              <a:off x="3808" y="1014"/>
              <a:ext cx="1854" cy="975"/>
            </a:xfrm>
            <a:prstGeom prst="rect">
              <a:avLst/>
            </a:prstGeom>
            <a:noFill/>
          </p:spPr>
        </p:pic>
        <p:sp>
          <p:nvSpPr>
            <p:cNvPr id="30754" name="Text Box 34"/>
            <p:cNvSpPr txBox="1">
              <a:spLocks noChangeArrowheads="1"/>
            </p:cNvSpPr>
            <p:nvPr/>
          </p:nvSpPr>
          <p:spPr bwMode="auto">
            <a:xfrm>
              <a:off x="864" y="2131"/>
              <a:ext cx="4009" cy="192"/>
            </a:xfrm>
            <a:prstGeom prst="rect">
              <a:avLst/>
            </a:prstGeom>
            <a:noFill/>
            <a:ln w="9525">
              <a:noFill/>
              <a:miter lim="800000"/>
              <a:headEnd/>
              <a:tailEnd/>
            </a:ln>
            <a:effectLst/>
          </p:spPr>
          <p:txBody>
            <a:bodyPr wrap="none">
              <a:spAutoFit/>
            </a:bodyPr>
            <a:lstStyle/>
            <a:p>
              <a:r>
                <a:rPr lang="en-US" sz="1400" i="1">
                  <a:solidFill>
                    <a:schemeClr val="accent2"/>
                  </a:solidFill>
                </a:rPr>
                <a:t>Planar mode, +45deg linear polarization (vertical and horizontal pairs in phase)</a:t>
              </a:r>
            </a:p>
          </p:txBody>
        </p:sp>
      </p:grpSp>
      <p:sp>
        <p:nvSpPr>
          <p:cNvPr id="30756" name="Text Box 36"/>
          <p:cNvSpPr txBox="1">
            <a:spLocks noChangeArrowheads="1"/>
          </p:cNvSpPr>
          <p:nvPr/>
        </p:nvSpPr>
        <p:spPr bwMode="auto">
          <a:xfrm>
            <a:off x="182563" y="862013"/>
            <a:ext cx="3295650" cy="366712"/>
          </a:xfrm>
          <a:prstGeom prst="rect">
            <a:avLst/>
          </a:prstGeom>
          <a:noFill/>
          <a:ln w="9525">
            <a:noFill/>
            <a:miter lim="800000"/>
            <a:headEnd/>
            <a:tailEnd/>
          </a:ln>
          <a:effectLst/>
        </p:spPr>
        <p:txBody>
          <a:bodyPr>
            <a:spAutoFit/>
          </a:bodyPr>
          <a:lstStyle/>
          <a:p>
            <a:r>
              <a:rPr lang="en-US" i="1">
                <a:solidFill>
                  <a:schemeClr val="accent2"/>
                </a:solidFill>
              </a:rPr>
              <a:t>Measured field components</a:t>
            </a:r>
          </a:p>
        </p:txBody>
      </p:sp>
      <p:sp>
        <p:nvSpPr>
          <p:cNvPr id="30757" name="Text Box 37"/>
          <p:cNvSpPr txBox="1">
            <a:spLocks noChangeArrowheads="1"/>
          </p:cNvSpPr>
          <p:nvPr/>
        </p:nvSpPr>
        <p:spPr bwMode="auto">
          <a:xfrm>
            <a:off x="4264025" y="844550"/>
            <a:ext cx="1200150" cy="366713"/>
          </a:xfrm>
          <a:prstGeom prst="rect">
            <a:avLst/>
          </a:prstGeom>
          <a:noFill/>
          <a:ln w="9525">
            <a:noFill/>
            <a:miter lim="800000"/>
            <a:headEnd/>
            <a:tailEnd/>
          </a:ln>
          <a:effectLst/>
        </p:spPr>
        <p:txBody>
          <a:bodyPr wrap="none">
            <a:spAutoFit/>
          </a:bodyPr>
          <a:lstStyle/>
          <a:p>
            <a:r>
              <a:rPr lang="en-US" i="1">
                <a:solidFill>
                  <a:schemeClr val="accent2"/>
                </a:solidFill>
              </a:rPr>
              <a:t>Trajectory</a:t>
            </a:r>
          </a:p>
        </p:txBody>
      </p:sp>
      <p:sp>
        <p:nvSpPr>
          <p:cNvPr id="30758" name="Text Box 38"/>
          <p:cNvSpPr txBox="1">
            <a:spLocks noChangeArrowheads="1"/>
          </p:cNvSpPr>
          <p:nvPr/>
        </p:nvSpPr>
        <p:spPr bwMode="auto">
          <a:xfrm>
            <a:off x="7024688" y="862013"/>
            <a:ext cx="1581150" cy="366712"/>
          </a:xfrm>
          <a:prstGeom prst="rect">
            <a:avLst/>
          </a:prstGeom>
          <a:noFill/>
          <a:ln w="9525">
            <a:noFill/>
            <a:miter lim="800000"/>
            <a:headEnd/>
            <a:tailEnd/>
          </a:ln>
          <a:effectLst/>
        </p:spPr>
        <p:txBody>
          <a:bodyPr wrap="none">
            <a:spAutoFit/>
          </a:bodyPr>
          <a:lstStyle/>
          <a:p>
            <a:r>
              <a:rPr lang="en-US" i="1">
                <a:solidFill>
                  <a:schemeClr val="accent2"/>
                </a:solidFill>
              </a:rPr>
              <a:t>X-ray Spectra</a:t>
            </a:r>
          </a:p>
        </p:txBody>
      </p:sp>
      <p:sp>
        <p:nvSpPr>
          <p:cNvPr id="30759" name="Text Box 39"/>
          <p:cNvSpPr txBox="1">
            <a:spLocks noChangeArrowheads="1"/>
          </p:cNvSpPr>
          <p:nvPr/>
        </p:nvSpPr>
        <p:spPr bwMode="auto">
          <a:xfrm>
            <a:off x="603250" y="5715000"/>
            <a:ext cx="8007350" cy="304800"/>
          </a:xfrm>
          <a:prstGeom prst="rect">
            <a:avLst/>
          </a:prstGeom>
          <a:noFill/>
          <a:ln w="9525">
            <a:noFill/>
            <a:miter lim="800000"/>
            <a:headEnd/>
            <a:tailEnd/>
          </a:ln>
          <a:effectLst/>
        </p:spPr>
        <p:txBody>
          <a:bodyPr wrap="none">
            <a:spAutoFit/>
          </a:bodyPr>
          <a:lstStyle/>
          <a:p>
            <a:r>
              <a:rPr lang="en-US" sz="1400" i="1" dirty="0">
                <a:solidFill>
                  <a:schemeClr val="accent2"/>
                </a:solidFill>
              </a:rPr>
              <a:t>Note: B1 and B2 two orthogonal field component tilted relative horizontal and vertical axis by 45deg.</a:t>
            </a:r>
            <a:endParaRPr lang="en-US" sz="1400" dirty="0"/>
          </a:p>
        </p:txBody>
      </p:sp>
      <p:sp>
        <p:nvSpPr>
          <p:cNvPr id="19" name="Footer Placeholder 3"/>
          <p:cNvSpPr>
            <a:spLocks noGrp="1"/>
          </p:cNvSpPr>
          <p:nvPr>
            <p:ph type="ftr" sz="quarter" idx="10"/>
          </p:nvPr>
        </p:nvSpPr>
        <p:spPr>
          <a:xfrm>
            <a:off x="2836863" y="624840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7</a:t>
            </a:fld>
            <a:endParaRPr lang="en-US" dirty="0"/>
          </a:p>
          <a:p>
            <a:pPr algn="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Delta_Und_at_BL2_ATF"/>
          <p:cNvPicPr>
            <a:picLocks noChangeAspect="1" noChangeArrowheads="1"/>
          </p:cNvPicPr>
          <p:nvPr/>
        </p:nvPicPr>
        <p:blipFill>
          <a:blip r:embed="rId2" cstate="print"/>
          <a:srcRect/>
          <a:stretch>
            <a:fillRect/>
          </a:stretch>
        </p:blipFill>
        <p:spPr bwMode="auto">
          <a:xfrm>
            <a:off x="5959343" y="736797"/>
            <a:ext cx="2133600" cy="1601104"/>
          </a:xfrm>
          <a:prstGeom prst="rect">
            <a:avLst/>
          </a:prstGeom>
          <a:noFill/>
        </p:spPr>
      </p:pic>
      <p:sp>
        <p:nvSpPr>
          <p:cNvPr id="3" name="Text Box 19"/>
          <p:cNvSpPr txBox="1">
            <a:spLocks noChangeArrowheads="1"/>
          </p:cNvSpPr>
          <p:nvPr/>
        </p:nvSpPr>
        <p:spPr bwMode="auto">
          <a:xfrm>
            <a:off x="5410200" y="2362199"/>
            <a:ext cx="3505200" cy="338554"/>
          </a:xfrm>
          <a:prstGeom prst="rect">
            <a:avLst/>
          </a:prstGeom>
          <a:noFill/>
          <a:ln w="9525">
            <a:noFill/>
            <a:miter lim="800000"/>
            <a:headEnd/>
            <a:tailEnd/>
          </a:ln>
          <a:effectLst/>
        </p:spPr>
        <p:txBody>
          <a:bodyPr wrap="square">
            <a:spAutoFit/>
          </a:bodyPr>
          <a:lstStyle/>
          <a:p>
            <a:pPr algn="ctr"/>
            <a:r>
              <a:rPr lang="en-US" sz="1600" dirty="0">
                <a:solidFill>
                  <a:schemeClr val="accent2"/>
                </a:solidFill>
              </a:rPr>
              <a:t>Delta </a:t>
            </a:r>
            <a:r>
              <a:rPr lang="en-US" sz="1600" dirty="0" err="1">
                <a:solidFill>
                  <a:schemeClr val="accent2"/>
                </a:solidFill>
              </a:rPr>
              <a:t>undulator</a:t>
            </a:r>
            <a:r>
              <a:rPr lang="en-US" sz="1600" dirty="0">
                <a:solidFill>
                  <a:schemeClr val="accent2"/>
                </a:solidFill>
              </a:rPr>
              <a:t> installed in BL2  ATF.</a:t>
            </a:r>
          </a:p>
        </p:txBody>
      </p:sp>
      <p:pic>
        <p:nvPicPr>
          <p:cNvPr id="4" name="Picture 7" descr="5300nm filter in planar mode"/>
          <p:cNvPicPr>
            <a:picLocks noChangeAspect="1" noChangeArrowheads="1"/>
          </p:cNvPicPr>
          <p:nvPr/>
        </p:nvPicPr>
        <p:blipFill>
          <a:blip r:embed="rId3" cstate="print"/>
          <a:srcRect/>
          <a:stretch>
            <a:fillRect/>
          </a:stretch>
        </p:blipFill>
        <p:spPr bwMode="auto">
          <a:xfrm>
            <a:off x="762000" y="2743200"/>
            <a:ext cx="2682820" cy="2667000"/>
          </a:xfrm>
          <a:prstGeom prst="rect">
            <a:avLst/>
          </a:prstGeom>
          <a:noFill/>
        </p:spPr>
      </p:pic>
      <p:sp>
        <p:nvSpPr>
          <p:cNvPr id="5" name="Text Box 10"/>
          <p:cNvSpPr txBox="1">
            <a:spLocks noChangeArrowheads="1"/>
          </p:cNvSpPr>
          <p:nvPr/>
        </p:nvSpPr>
        <p:spPr bwMode="auto">
          <a:xfrm>
            <a:off x="609600" y="5336163"/>
            <a:ext cx="3810000" cy="646331"/>
          </a:xfrm>
          <a:prstGeom prst="rect">
            <a:avLst/>
          </a:prstGeom>
          <a:noFill/>
          <a:ln w="9525">
            <a:noFill/>
            <a:miter lim="800000"/>
            <a:headEnd/>
            <a:tailEnd/>
          </a:ln>
          <a:effectLst/>
        </p:spPr>
        <p:txBody>
          <a:bodyPr wrap="square">
            <a:spAutoFit/>
          </a:bodyPr>
          <a:lstStyle/>
          <a:p>
            <a:r>
              <a:rPr lang="en-US" sz="1200" dirty="0" smtClean="0">
                <a:solidFill>
                  <a:schemeClr val="accent2"/>
                </a:solidFill>
              </a:rPr>
              <a:t>5300</a:t>
            </a:r>
            <a:r>
              <a:rPr lang="en-US" sz="1200" dirty="0" smtClean="0"/>
              <a:t> </a:t>
            </a:r>
            <a:r>
              <a:rPr lang="en-US" sz="1200" dirty="0" smtClean="0">
                <a:solidFill>
                  <a:schemeClr val="accent2"/>
                </a:solidFill>
              </a:rPr>
              <a:t>nm </a:t>
            </a:r>
            <a:r>
              <a:rPr lang="en-US" sz="1200" dirty="0">
                <a:solidFill>
                  <a:schemeClr val="accent2"/>
                </a:solidFill>
              </a:rPr>
              <a:t>wavelength radiation as function of the electron beam energy</a:t>
            </a:r>
            <a:r>
              <a:rPr lang="en-US" sz="1200" dirty="0" smtClean="0">
                <a:solidFill>
                  <a:schemeClr val="accent2"/>
                </a:solidFill>
              </a:rPr>
              <a:t>.</a:t>
            </a:r>
            <a:endParaRPr lang="en-US" sz="1200" dirty="0">
              <a:solidFill>
                <a:schemeClr val="accent2"/>
              </a:solidFill>
            </a:endParaRPr>
          </a:p>
          <a:p>
            <a:r>
              <a:rPr lang="en-US" sz="1200" dirty="0">
                <a:solidFill>
                  <a:schemeClr val="accent2"/>
                </a:solidFill>
              </a:rPr>
              <a:t>Signal confirmed </a:t>
            </a:r>
            <a:r>
              <a:rPr lang="en-US" sz="1200" dirty="0" smtClean="0">
                <a:solidFill>
                  <a:schemeClr val="accent2"/>
                </a:solidFill>
              </a:rPr>
              <a:t>1.28</a:t>
            </a:r>
            <a:r>
              <a:rPr lang="en-US" sz="1200" dirty="0" smtClean="0"/>
              <a:t> </a:t>
            </a:r>
            <a:r>
              <a:rPr lang="en-US" sz="1200" dirty="0" smtClean="0">
                <a:solidFill>
                  <a:schemeClr val="accent2"/>
                </a:solidFill>
              </a:rPr>
              <a:t>T </a:t>
            </a:r>
            <a:r>
              <a:rPr lang="en-US" sz="1200" dirty="0">
                <a:solidFill>
                  <a:schemeClr val="accent2"/>
                </a:solidFill>
              </a:rPr>
              <a:t>peak field in undulator</a:t>
            </a:r>
          </a:p>
        </p:txBody>
      </p:sp>
      <p:sp>
        <p:nvSpPr>
          <p:cNvPr id="6" name="TextBox 5"/>
          <p:cNvSpPr txBox="1"/>
          <p:nvPr/>
        </p:nvSpPr>
        <p:spPr>
          <a:xfrm>
            <a:off x="228600" y="152400"/>
            <a:ext cx="8534400" cy="4670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lnSpc>
                <a:spcPct val="110000"/>
              </a:lnSpc>
              <a:defRPr/>
            </a:pPr>
            <a:r>
              <a:rPr lang="en-US" sz="2400" dirty="0" smtClean="0">
                <a:solidFill>
                  <a:srgbClr val="FFC000"/>
                </a:solidFill>
                <a:effectLst>
                  <a:outerShdw blurRad="38100" dist="38100" dir="2700000" algn="tl">
                    <a:srgbClr val="000000">
                      <a:alpha val="43137"/>
                    </a:srgbClr>
                  </a:outerShdw>
                </a:effectLst>
              </a:rPr>
              <a:t> </a:t>
            </a:r>
            <a:r>
              <a:rPr lang="en-US" sz="2400" b="1" dirty="0" smtClean="0">
                <a:solidFill>
                  <a:srgbClr val="FFC000"/>
                </a:solidFill>
                <a:effectLst>
                  <a:outerShdw blurRad="38100" dist="38100" dir="2700000" algn="tl">
                    <a:srgbClr val="000000">
                      <a:alpha val="43137"/>
                    </a:srgbClr>
                  </a:outerShdw>
                </a:effectLst>
                <a:latin typeface="+mj-lt"/>
              </a:rPr>
              <a:t>Cornell 30-cm Model: Beam Test at </a:t>
            </a:r>
            <a:r>
              <a:rPr lang="en-US" sz="2400" b="1" dirty="0" smtClean="0">
                <a:solidFill>
                  <a:srgbClr val="FFC000"/>
                </a:solidFill>
                <a:effectLst>
                  <a:outerShdw blurRad="38100" dist="38100" dir="2700000" algn="tl">
                    <a:srgbClr val="000000">
                      <a:alpha val="43137"/>
                    </a:srgbClr>
                  </a:outerShdw>
                </a:effectLst>
                <a:latin typeface="+mj-lt"/>
              </a:rPr>
              <a:t>the ATF/</a:t>
            </a:r>
            <a:r>
              <a:rPr lang="en-US" sz="2400" b="1" dirty="0" smtClean="0">
                <a:solidFill>
                  <a:srgbClr val="FFC000"/>
                </a:solidFill>
                <a:effectLst>
                  <a:outerShdw blurRad="38100" dist="38100" dir="2700000" algn="tl">
                    <a:srgbClr val="000000">
                      <a:alpha val="43137"/>
                    </a:srgbClr>
                  </a:outerShdw>
                </a:effectLst>
                <a:latin typeface="+mj-lt"/>
              </a:rPr>
              <a:t>BNL</a:t>
            </a:r>
            <a:endParaRPr lang="en-US" sz="2400" b="1" dirty="0">
              <a:solidFill>
                <a:srgbClr val="FFC000"/>
              </a:solidFill>
              <a:effectLst>
                <a:outerShdw blurRad="38100" dist="38100" dir="2700000" algn="tl">
                  <a:srgbClr val="000000">
                    <a:alpha val="43137"/>
                  </a:srgbClr>
                </a:outerShdw>
              </a:effectLst>
              <a:latin typeface="+mj-lt"/>
            </a:endParaRPr>
          </a:p>
        </p:txBody>
      </p:sp>
      <p:pic>
        <p:nvPicPr>
          <p:cNvPr id="7" name="Picture 15" descr="Helical fund meas-calc comparison"/>
          <p:cNvPicPr>
            <a:picLocks noChangeAspect="1" noChangeArrowheads="1"/>
          </p:cNvPicPr>
          <p:nvPr/>
        </p:nvPicPr>
        <p:blipFill>
          <a:blip r:embed="rId4" cstate="print"/>
          <a:srcRect/>
          <a:stretch>
            <a:fillRect/>
          </a:stretch>
        </p:blipFill>
        <p:spPr bwMode="auto">
          <a:xfrm>
            <a:off x="4572000" y="2763019"/>
            <a:ext cx="3429000" cy="2627363"/>
          </a:xfrm>
          <a:prstGeom prst="rect">
            <a:avLst/>
          </a:prstGeom>
          <a:noFill/>
          <a:ln w="9525">
            <a:noFill/>
            <a:miter lim="800000"/>
            <a:headEnd/>
            <a:tailEnd/>
          </a:ln>
        </p:spPr>
      </p:pic>
      <p:sp>
        <p:nvSpPr>
          <p:cNvPr id="8" name="Text Box 12"/>
          <p:cNvSpPr txBox="1">
            <a:spLocks noChangeArrowheads="1"/>
          </p:cNvSpPr>
          <p:nvPr/>
        </p:nvSpPr>
        <p:spPr bwMode="auto">
          <a:xfrm>
            <a:off x="4572000" y="5336163"/>
            <a:ext cx="3276600" cy="646331"/>
          </a:xfrm>
          <a:prstGeom prst="rect">
            <a:avLst/>
          </a:prstGeom>
          <a:noFill/>
          <a:ln w="9525">
            <a:noFill/>
            <a:miter lim="800000"/>
            <a:headEnd/>
            <a:tailEnd/>
          </a:ln>
          <a:effectLst/>
        </p:spPr>
        <p:txBody>
          <a:bodyPr wrap="square">
            <a:spAutoFit/>
          </a:bodyPr>
          <a:lstStyle/>
          <a:p>
            <a:r>
              <a:rPr lang="en-US" sz="1200" dirty="0" smtClean="0">
                <a:solidFill>
                  <a:schemeClr val="accent2"/>
                </a:solidFill>
              </a:rPr>
              <a:t>4520</a:t>
            </a:r>
            <a:r>
              <a:rPr lang="en-US" sz="1200" dirty="0" smtClean="0"/>
              <a:t> </a:t>
            </a:r>
            <a:r>
              <a:rPr lang="en-US" sz="1200" dirty="0" smtClean="0">
                <a:solidFill>
                  <a:schemeClr val="accent2"/>
                </a:solidFill>
              </a:rPr>
              <a:t>nm </a:t>
            </a:r>
            <a:r>
              <a:rPr lang="en-US" sz="1200" dirty="0">
                <a:solidFill>
                  <a:schemeClr val="accent2"/>
                </a:solidFill>
              </a:rPr>
              <a:t>(bottom) and </a:t>
            </a:r>
            <a:r>
              <a:rPr lang="en-US" sz="1200" dirty="0" smtClean="0">
                <a:solidFill>
                  <a:schemeClr val="accent2"/>
                </a:solidFill>
              </a:rPr>
              <a:t>3600</a:t>
            </a:r>
            <a:r>
              <a:rPr lang="en-US" sz="1200" dirty="0" smtClean="0"/>
              <a:t> </a:t>
            </a:r>
            <a:r>
              <a:rPr lang="en-US" sz="1200" dirty="0" smtClean="0">
                <a:solidFill>
                  <a:schemeClr val="accent2"/>
                </a:solidFill>
              </a:rPr>
              <a:t>nm </a:t>
            </a:r>
            <a:r>
              <a:rPr lang="en-US" sz="1200" dirty="0">
                <a:solidFill>
                  <a:schemeClr val="accent2"/>
                </a:solidFill>
              </a:rPr>
              <a:t>(right) wavelength radiations versus beam energy. Both data confirmed </a:t>
            </a:r>
            <a:r>
              <a:rPr lang="en-US" sz="1200" dirty="0" smtClean="0">
                <a:solidFill>
                  <a:schemeClr val="accent2"/>
                </a:solidFill>
              </a:rPr>
              <a:t>0.93</a:t>
            </a:r>
            <a:r>
              <a:rPr lang="en-US" sz="1200" dirty="0" smtClean="0"/>
              <a:t> </a:t>
            </a:r>
            <a:r>
              <a:rPr lang="en-US" sz="1200" dirty="0" smtClean="0">
                <a:solidFill>
                  <a:schemeClr val="accent2"/>
                </a:solidFill>
              </a:rPr>
              <a:t>T </a:t>
            </a:r>
            <a:r>
              <a:rPr lang="en-US" sz="1200" dirty="0">
                <a:solidFill>
                  <a:schemeClr val="accent2"/>
                </a:solidFill>
              </a:rPr>
              <a:t>field amplitude. </a:t>
            </a:r>
          </a:p>
        </p:txBody>
      </p:sp>
      <p:pic>
        <p:nvPicPr>
          <p:cNvPr id="10" name="Picture 25" descr="Delta_Und_in_Vacuum_vessel"/>
          <p:cNvPicPr>
            <a:picLocks noChangeAspect="1" noChangeArrowheads="1"/>
          </p:cNvPicPr>
          <p:nvPr/>
        </p:nvPicPr>
        <p:blipFill>
          <a:blip r:embed="rId5" cstate="print"/>
          <a:srcRect/>
          <a:stretch>
            <a:fillRect/>
          </a:stretch>
        </p:blipFill>
        <p:spPr bwMode="auto">
          <a:xfrm>
            <a:off x="228600" y="737701"/>
            <a:ext cx="2133601" cy="1600200"/>
          </a:xfrm>
          <a:prstGeom prst="rect">
            <a:avLst/>
          </a:prstGeom>
          <a:noFill/>
        </p:spPr>
      </p:pic>
      <p:pic>
        <p:nvPicPr>
          <p:cNvPr id="11" name="Picture 26" descr="D_Undulator_transport"/>
          <p:cNvPicPr>
            <a:picLocks noChangeAspect="1" noChangeArrowheads="1"/>
          </p:cNvPicPr>
          <p:nvPr/>
        </p:nvPicPr>
        <p:blipFill>
          <a:blip r:embed="rId6" cstate="print"/>
          <a:srcRect/>
          <a:stretch>
            <a:fillRect/>
          </a:stretch>
        </p:blipFill>
        <p:spPr bwMode="auto">
          <a:xfrm>
            <a:off x="3116766" y="737701"/>
            <a:ext cx="2038350" cy="1624499"/>
          </a:xfrm>
          <a:prstGeom prst="rect">
            <a:avLst/>
          </a:prstGeom>
          <a:noFill/>
        </p:spPr>
      </p:pic>
      <p:sp>
        <p:nvSpPr>
          <p:cNvPr id="12" name="Text Box 31"/>
          <p:cNvSpPr txBox="1">
            <a:spLocks noChangeArrowheads="1"/>
          </p:cNvSpPr>
          <p:nvPr/>
        </p:nvSpPr>
        <p:spPr bwMode="auto">
          <a:xfrm>
            <a:off x="228600" y="2337901"/>
            <a:ext cx="2076450" cy="304800"/>
          </a:xfrm>
          <a:prstGeom prst="rect">
            <a:avLst/>
          </a:prstGeom>
          <a:noFill/>
          <a:ln w="9525">
            <a:noFill/>
            <a:miter lim="800000"/>
            <a:headEnd/>
            <a:tailEnd/>
          </a:ln>
          <a:effectLst/>
        </p:spPr>
        <p:txBody>
          <a:bodyPr wrap="none">
            <a:spAutoFit/>
          </a:bodyPr>
          <a:lstStyle/>
          <a:p>
            <a:r>
              <a:rPr lang="en-US" sz="1400" dirty="0">
                <a:solidFill>
                  <a:schemeClr val="accent2"/>
                </a:solidFill>
              </a:rPr>
              <a:t>Model in vacuum vessel</a:t>
            </a:r>
          </a:p>
        </p:txBody>
      </p:sp>
      <p:sp>
        <p:nvSpPr>
          <p:cNvPr id="13" name="Text Box 32"/>
          <p:cNvSpPr txBox="1">
            <a:spLocks noChangeArrowheads="1"/>
          </p:cNvSpPr>
          <p:nvPr/>
        </p:nvSpPr>
        <p:spPr bwMode="auto">
          <a:xfrm>
            <a:off x="2888166" y="2337901"/>
            <a:ext cx="2547937" cy="304800"/>
          </a:xfrm>
          <a:prstGeom prst="rect">
            <a:avLst/>
          </a:prstGeom>
          <a:noFill/>
          <a:ln w="9525">
            <a:noFill/>
            <a:miter lim="800000"/>
            <a:headEnd/>
            <a:tailEnd/>
          </a:ln>
          <a:effectLst/>
        </p:spPr>
        <p:txBody>
          <a:bodyPr wrap="none">
            <a:spAutoFit/>
          </a:bodyPr>
          <a:lstStyle/>
          <a:p>
            <a:r>
              <a:rPr lang="en-US" sz="1400" dirty="0">
                <a:solidFill>
                  <a:schemeClr val="accent2"/>
                </a:solidFill>
              </a:rPr>
              <a:t>Transport from Cornell to BNL</a:t>
            </a:r>
          </a:p>
        </p:txBody>
      </p:sp>
      <p:sp>
        <p:nvSpPr>
          <p:cNvPr id="14" name="TextBox 13"/>
          <p:cNvSpPr txBox="1"/>
          <p:nvPr/>
        </p:nvSpPr>
        <p:spPr>
          <a:xfrm>
            <a:off x="2065947" y="2548354"/>
            <a:ext cx="4154855" cy="369332"/>
          </a:xfrm>
          <a:prstGeom prst="rect">
            <a:avLst/>
          </a:prstGeom>
          <a:noFill/>
        </p:spPr>
        <p:txBody>
          <a:bodyPr wrap="none" rtlCol="0">
            <a:spAutoFit/>
          </a:bodyPr>
          <a:lstStyle/>
          <a:p>
            <a:r>
              <a:rPr lang="en-US" dirty="0" smtClean="0"/>
              <a:t>First harmonics in planar and helical mode</a:t>
            </a:r>
            <a:endParaRPr lang="en-US" dirty="0"/>
          </a:p>
        </p:txBody>
      </p:sp>
      <p:sp>
        <p:nvSpPr>
          <p:cNvPr id="15" name="TextBox 14"/>
          <p:cNvSpPr txBox="1"/>
          <p:nvPr/>
        </p:nvSpPr>
        <p:spPr>
          <a:xfrm>
            <a:off x="1828800" y="5943600"/>
            <a:ext cx="6553200" cy="533400"/>
          </a:xfrm>
          <a:prstGeom prst="rect">
            <a:avLst/>
          </a:prstGeom>
          <a:noFill/>
        </p:spPr>
        <p:txBody>
          <a:bodyPr wrap="square" rtlCol="0">
            <a:spAutoFit/>
          </a:bodyPr>
          <a:lstStyle/>
          <a:p>
            <a:r>
              <a:rPr lang="en-US" sz="1400" dirty="0" smtClean="0">
                <a:solidFill>
                  <a:schemeClr val="tx1">
                    <a:lumMod val="65000"/>
                    <a:lumOff val="35000"/>
                  </a:schemeClr>
                </a:solidFill>
              </a:rPr>
              <a:t> A. </a:t>
            </a:r>
            <a:r>
              <a:rPr lang="en-US" sz="1400" dirty="0" err="1" smtClean="0">
                <a:solidFill>
                  <a:schemeClr val="tx1">
                    <a:lumMod val="65000"/>
                    <a:lumOff val="35000"/>
                  </a:schemeClr>
                </a:solidFill>
              </a:rPr>
              <a:t>Temnykh</a:t>
            </a:r>
            <a:r>
              <a:rPr lang="en-US" sz="1400" dirty="0" smtClean="0">
                <a:solidFill>
                  <a:schemeClr val="tx1">
                    <a:lumMod val="65000"/>
                    <a:lumOff val="35000"/>
                  </a:schemeClr>
                </a:solidFill>
              </a:rPr>
              <a:t>, et al., Delta </a:t>
            </a:r>
            <a:r>
              <a:rPr lang="en-US" sz="1400" dirty="0" err="1" smtClean="0">
                <a:solidFill>
                  <a:schemeClr val="tx1">
                    <a:lumMod val="65000"/>
                    <a:lumOff val="35000"/>
                  </a:schemeClr>
                </a:solidFill>
              </a:rPr>
              <a:t>undulator</a:t>
            </a:r>
            <a:r>
              <a:rPr lang="en-US" sz="1400" dirty="0" smtClean="0">
                <a:solidFill>
                  <a:schemeClr val="tx1">
                    <a:lumMod val="65000"/>
                    <a:lumOff val="35000"/>
                  </a:schemeClr>
                </a:solidFill>
              </a:rPr>
              <a:t> model: Magnetic field and beam test results. </a:t>
            </a:r>
            <a:r>
              <a:rPr lang="en-US" sz="1400" i="1" dirty="0" smtClean="0">
                <a:solidFill>
                  <a:schemeClr val="tx1">
                    <a:lumMod val="65000"/>
                    <a:lumOff val="35000"/>
                  </a:schemeClr>
                </a:solidFill>
              </a:rPr>
              <a:t>Volume 649, Issue 1</a:t>
            </a:r>
            <a:r>
              <a:rPr lang="en-US" sz="1400" dirty="0" smtClean="0">
                <a:solidFill>
                  <a:schemeClr val="tx1">
                    <a:lumMod val="65000"/>
                    <a:lumOff val="35000"/>
                  </a:schemeClr>
                </a:solidFill>
              </a:rPr>
              <a:t>, </a:t>
            </a:r>
            <a:r>
              <a:rPr lang="en-US" sz="1400" i="1" dirty="0" smtClean="0">
                <a:solidFill>
                  <a:schemeClr val="tx1">
                    <a:lumMod val="65000"/>
                    <a:lumOff val="35000"/>
                  </a:schemeClr>
                </a:solidFill>
              </a:rPr>
              <a:t>1 September 2011</a:t>
            </a:r>
            <a:r>
              <a:rPr lang="en-US" sz="1400" dirty="0" smtClean="0">
                <a:solidFill>
                  <a:schemeClr val="tx1">
                    <a:lumMod val="65000"/>
                    <a:lumOff val="35000"/>
                  </a:schemeClr>
                </a:solidFill>
              </a:rPr>
              <a:t>, </a:t>
            </a:r>
            <a:r>
              <a:rPr lang="en-US" sz="1400" i="1" dirty="0" smtClean="0">
                <a:solidFill>
                  <a:schemeClr val="tx1">
                    <a:lumMod val="65000"/>
                    <a:lumOff val="35000"/>
                  </a:schemeClr>
                </a:solidFill>
              </a:rPr>
              <a:t>Pages 42-45</a:t>
            </a:r>
            <a:endParaRPr lang="en-US" dirty="0">
              <a:solidFill>
                <a:schemeClr val="tx1">
                  <a:lumMod val="65000"/>
                  <a:lumOff val="35000"/>
                </a:schemeClr>
              </a:solidFill>
            </a:endParaRPr>
          </a:p>
        </p:txBody>
      </p:sp>
      <p:sp>
        <p:nvSpPr>
          <p:cNvPr id="16" name="Footer Placeholder 3"/>
          <p:cNvSpPr>
            <a:spLocks noGrp="1"/>
          </p:cNvSpPr>
          <p:nvPr>
            <p:ph type="ftr" sz="quarter" idx="10"/>
          </p:nvPr>
        </p:nvSpPr>
        <p:spPr>
          <a:xfrm>
            <a:off x="2819400" y="638175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8</a:t>
            </a:fld>
            <a:endParaRPr lang="en-US" dirty="0"/>
          </a:p>
          <a:p>
            <a:pPr algn="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76200"/>
            <a:ext cx="5724644" cy="4670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eaLnBrk="0" latinLnBrk="0" hangingPunct="0">
              <a:lnSpc>
                <a:spcPct val="110000"/>
              </a:lnSpc>
              <a:buClrTx/>
              <a:buSzTx/>
              <a:buFontTx/>
              <a:buNone/>
              <a:tabLst/>
              <a:defRPr/>
            </a:pPr>
            <a:r>
              <a:rPr lang="en-US" sz="2400" b="1" dirty="0" smtClean="0">
                <a:solidFill>
                  <a:srgbClr val="FFC000"/>
                </a:solidFill>
                <a:effectLst>
                  <a:outerShdw blurRad="38100" dist="38100" dir="2700000" algn="tl">
                    <a:srgbClr val="000000">
                      <a:alpha val="43137"/>
                    </a:srgbClr>
                  </a:outerShdw>
                </a:effectLst>
                <a:latin typeface="+mj-lt"/>
              </a:rPr>
              <a:t>DELTA Project Synopsis	</a:t>
            </a:r>
          </a:p>
        </p:txBody>
      </p:sp>
      <p:sp>
        <p:nvSpPr>
          <p:cNvPr id="5" name="Content Placeholder 2"/>
          <p:cNvSpPr txBox="1">
            <a:spLocks/>
          </p:cNvSpPr>
          <p:nvPr/>
        </p:nvSpPr>
        <p:spPr>
          <a:xfrm>
            <a:off x="304800" y="1143000"/>
            <a:ext cx="2832100" cy="4939475"/>
          </a:xfrm>
          <a:prstGeom prst="rect">
            <a:avLst/>
          </a:prstGeom>
        </p:spPr>
        <p:txBody>
          <a:bodyPr/>
          <a:lstStyle/>
          <a:p>
            <a:pPr marL="342900" indent="-342900" eaLnBrk="0" hangingPunct="0">
              <a:spcBef>
                <a:spcPct val="20000"/>
              </a:spcBef>
              <a:buClr>
                <a:srgbClr val="990000"/>
              </a:buClr>
              <a:buSzPct val="110000"/>
              <a:defRPr/>
            </a:pPr>
            <a:r>
              <a:rPr lang="en-US" sz="1200" kern="0" noProof="0" dirty="0" smtClean="0"/>
              <a:t>Conceptual Design is completed</a:t>
            </a:r>
          </a:p>
          <a:p>
            <a:pPr marL="342900" indent="-342900" eaLnBrk="0" hangingPunct="0">
              <a:spcBef>
                <a:spcPct val="20000"/>
              </a:spcBef>
              <a:buClr>
                <a:srgbClr val="990000"/>
              </a:buClr>
              <a:buSzPct val="110000"/>
              <a:defRPr/>
            </a:pPr>
            <a:r>
              <a:rPr lang="en-US" sz="1200" kern="0" dirty="0" smtClean="0"/>
              <a:t>CDR: 11/18/2012</a:t>
            </a:r>
            <a:endParaRPr kumimoji="0" lang="en-US" sz="1200" b="0" i="0" u="none" strike="noStrike" kern="0" cap="none" spc="0" normalizeH="0" dirty="0" smtClean="0">
              <a:ln>
                <a:noFill/>
              </a:ln>
              <a:solidFill>
                <a:schemeClr val="tx1"/>
              </a:solidFill>
              <a:effectLst/>
              <a:uLnTx/>
              <a:uFillTx/>
              <a:latin typeface="+mn-lt"/>
              <a:ea typeface="+mn-ea"/>
              <a:cs typeface="+mn-cs"/>
            </a:endParaRPr>
          </a:p>
          <a:p>
            <a:pPr marL="342900" indent="-342900" eaLnBrk="0" hangingPunct="0">
              <a:spcBef>
                <a:spcPct val="20000"/>
              </a:spcBef>
              <a:buClr>
                <a:srgbClr val="990000"/>
              </a:buClr>
              <a:buSzPct val="110000"/>
              <a:defRPr/>
            </a:pPr>
            <a:r>
              <a:rPr lang="en-US" sz="1200" kern="0" noProof="0" dirty="0" smtClean="0">
                <a:latin typeface="+mn-lt"/>
              </a:rPr>
              <a:t>Positive Report: 12/12/2012</a:t>
            </a:r>
          </a:p>
          <a:p>
            <a:pPr marL="342900" indent="-342900" eaLnBrk="0" hangingPunct="0">
              <a:spcBef>
                <a:spcPct val="20000"/>
              </a:spcBef>
              <a:buClr>
                <a:srgbClr val="990000"/>
              </a:buClr>
              <a:buSzPct val="110000"/>
              <a:defRPr/>
            </a:pPr>
            <a:r>
              <a:rPr kumimoji="0" lang="en-US" sz="1200" b="0" i="0" u="none" strike="noStrike" kern="0" cap="none" spc="0" normalizeH="0" dirty="0" smtClean="0">
                <a:ln>
                  <a:noFill/>
                </a:ln>
                <a:solidFill>
                  <a:schemeClr val="tx1"/>
                </a:solidFill>
                <a:effectLst/>
                <a:uLnTx/>
                <a:uFillTx/>
                <a:latin typeface="+mn-lt"/>
                <a:ea typeface="+mn-ea"/>
                <a:cs typeface="+mn-cs"/>
              </a:rPr>
              <a:t>Funding Approval: 12/13/2012</a:t>
            </a:r>
          </a:p>
          <a:p>
            <a:pPr marL="342900" indent="-342900" eaLnBrk="0" hangingPunct="0">
              <a:spcBef>
                <a:spcPct val="20000"/>
              </a:spcBef>
              <a:buClr>
                <a:srgbClr val="990000"/>
              </a:buClr>
              <a:buSzPct val="110000"/>
              <a:defRPr/>
            </a:pPr>
            <a:endParaRPr lang="en-US" sz="1200" kern="0" noProof="0" dirty="0" smtClean="0">
              <a:latin typeface="+mn-lt"/>
            </a:endParaRPr>
          </a:p>
          <a:p>
            <a:pPr marL="342900" indent="-342900" eaLnBrk="0" hangingPunct="0">
              <a:spcBef>
                <a:spcPct val="20000"/>
              </a:spcBef>
              <a:buClr>
                <a:srgbClr val="990000"/>
              </a:buClr>
              <a:buSzPct val="110000"/>
              <a:defRPr/>
            </a:pPr>
            <a:endParaRPr kumimoji="0" lang="en-US" sz="1200" b="0" i="0" u="none" strike="noStrike" kern="0" cap="none" spc="0" normalizeH="0" dirty="0" smtClean="0">
              <a:ln>
                <a:noFill/>
              </a:ln>
              <a:solidFill>
                <a:schemeClr val="tx1"/>
              </a:solidFill>
              <a:effectLst/>
              <a:uLnTx/>
              <a:uFillTx/>
              <a:latin typeface="+mn-lt"/>
              <a:ea typeface="+mn-ea"/>
              <a:cs typeface="+mn-cs"/>
            </a:endParaRPr>
          </a:p>
          <a:p>
            <a:pPr marL="342900" indent="-342900" eaLnBrk="0" hangingPunct="0">
              <a:spcBef>
                <a:spcPct val="20000"/>
              </a:spcBef>
              <a:buClr>
                <a:srgbClr val="990000"/>
              </a:buClr>
              <a:buSzPct val="110000"/>
              <a:defRPr/>
            </a:pPr>
            <a:endParaRPr lang="en-US" sz="1200" kern="0" noProof="0" dirty="0" smtClean="0">
              <a:latin typeface="+mn-lt"/>
            </a:endParaRPr>
          </a:p>
          <a:p>
            <a:pPr marL="342900" indent="-342900" eaLnBrk="0" hangingPunct="0">
              <a:spcBef>
                <a:spcPct val="20000"/>
              </a:spcBef>
              <a:buClr>
                <a:srgbClr val="990000"/>
              </a:buClr>
              <a:buSzPct val="110000"/>
              <a:defRPr/>
            </a:pPr>
            <a:r>
              <a:rPr kumimoji="0" lang="en-US" sz="1200" b="0" i="0" u="none" strike="noStrike" kern="0" cap="none" spc="0" normalizeH="0" dirty="0" smtClean="0">
                <a:ln>
                  <a:noFill/>
                </a:ln>
                <a:solidFill>
                  <a:schemeClr val="tx1"/>
                </a:solidFill>
                <a:effectLst/>
                <a:uLnTx/>
                <a:uFillTx/>
                <a:latin typeface="+mn-lt"/>
                <a:ea typeface="+mn-ea"/>
                <a:cs typeface="+mn-cs"/>
              </a:rPr>
              <a:t>Gene Kraft the Project Engineer</a:t>
            </a:r>
          </a:p>
          <a:p>
            <a:pPr marL="342900" indent="-342900" eaLnBrk="0" hangingPunct="0">
              <a:spcBef>
                <a:spcPct val="20000"/>
              </a:spcBef>
              <a:buClr>
                <a:srgbClr val="990000"/>
              </a:buClr>
              <a:buSzPct val="110000"/>
              <a:defRPr/>
            </a:pPr>
            <a:endParaRPr lang="en-US" sz="1200" kern="0" noProof="0" dirty="0" smtClean="0">
              <a:latin typeface="+mn-lt"/>
            </a:endParaRPr>
          </a:p>
          <a:p>
            <a:pPr marL="342900" indent="-342900" eaLnBrk="0" hangingPunct="0">
              <a:spcBef>
                <a:spcPct val="20000"/>
              </a:spcBef>
              <a:buClr>
                <a:srgbClr val="990000"/>
              </a:buClr>
              <a:buSzPct val="110000"/>
              <a:defRPr/>
            </a:pPr>
            <a:endParaRPr kumimoji="0" lang="en-US" sz="1200" b="0" i="0" u="none" strike="noStrike" kern="0" cap="none" spc="0" normalizeH="0" dirty="0" smtClean="0">
              <a:ln>
                <a:noFill/>
              </a:ln>
              <a:solidFill>
                <a:schemeClr val="tx1"/>
              </a:solidFill>
              <a:effectLst/>
              <a:uLnTx/>
              <a:uFillTx/>
              <a:latin typeface="+mn-lt"/>
              <a:ea typeface="+mn-ea"/>
              <a:cs typeface="+mn-cs"/>
            </a:endParaRPr>
          </a:p>
          <a:p>
            <a:pPr marL="342900" indent="-342900" eaLnBrk="0" hangingPunct="0">
              <a:spcBef>
                <a:spcPct val="20000"/>
              </a:spcBef>
              <a:buClr>
                <a:srgbClr val="990000"/>
              </a:buClr>
              <a:buSzPct val="110000"/>
              <a:defRPr/>
            </a:pPr>
            <a:endParaRPr lang="en-US" sz="1200" kern="0" noProof="0" dirty="0" smtClean="0">
              <a:latin typeface="+mn-lt"/>
            </a:endParaRPr>
          </a:p>
          <a:p>
            <a:pPr marL="342900" indent="-342900" eaLnBrk="0" hangingPunct="0">
              <a:spcBef>
                <a:spcPct val="20000"/>
              </a:spcBef>
              <a:buClr>
                <a:srgbClr val="990000"/>
              </a:buClr>
              <a:buSzPct val="110000"/>
              <a:defRPr/>
            </a:pPr>
            <a:endParaRPr kumimoji="0" lang="en-US" sz="1200" b="0" i="0" u="none" strike="noStrike" kern="0" cap="none" spc="0" normalizeH="0" dirty="0" smtClean="0">
              <a:ln>
                <a:noFill/>
              </a:ln>
              <a:solidFill>
                <a:schemeClr val="tx1"/>
              </a:solidFill>
              <a:effectLst/>
              <a:uLnTx/>
              <a:uFillTx/>
              <a:latin typeface="+mn-lt"/>
              <a:ea typeface="+mn-ea"/>
              <a:cs typeface="+mn-cs"/>
            </a:endParaRPr>
          </a:p>
          <a:p>
            <a:pPr marL="342900" indent="-342900" eaLnBrk="0" hangingPunct="0">
              <a:spcBef>
                <a:spcPct val="20000"/>
              </a:spcBef>
              <a:buClr>
                <a:srgbClr val="990000"/>
              </a:buClr>
              <a:buSzPct val="110000"/>
              <a:defRPr/>
            </a:pPr>
            <a:endParaRPr lang="en-US" sz="1200" kern="0" noProof="0" dirty="0" smtClean="0">
              <a:latin typeface="+mn-lt"/>
            </a:endParaRPr>
          </a:p>
          <a:p>
            <a:pPr eaLnBrk="0" hangingPunct="0">
              <a:spcBef>
                <a:spcPct val="20000"/>
              </a:spcBef>
              <a:buClr>
                <a:srgbClr val="990000"/>
              </a:buClr>
              <a:buSzPct val="110000"/>
              <a:defRPr/>
            </a:pPr>
            <a:r>
              <a:rPr kumimoji="0" lang="en-US" sz="1200" b="0" i="0" u="none" strike="noStrike" kern="0" cap="none" spc="0" normalizeH="0" dirty="0" smtClean="0">
                <a:ln>
                  <a:noFill/>
                </a:ln>
                <a:solidFill>
                  <a:schemeClr val="tx1"/>
                </a:solidFill>
                <a:effectLst/>
                <a:uLnTx/>
                <a:uFillTx/>
                <a:latin typeface="+mn-lt"/>
                <a:ea typeface="+mn-ea"/>
                <a:cs typeface="+mn-cs"/>
              </a:rPr>
              <a:t>Sasha </a:t>
            </a:r>
            <a:r>
              <a:rPr kumimoji="0" lang="en-US" sz="1200" b="0" i="0" u="none" strike="noStrike" kern="0" cap="none" spc="0" normalizeH="0" dirty="0" err="1" smtClean="0">
                <a:ln>
                  <a:noFill/>
                </a:ln>
                <a:solidFill>
                  <a:schemeClr val="tx1"/>
                </a:solidFill>
                <a:effectLst/>
                <a:uLnTx/>
                <a:uFillTx/>
                <a:latin typeface="+mn-lt"/>
                <a:ea typeface="+mn-ea"/>
                <a:cs typeface="+mn-cs"/>
              </a:rPr>
              <a:t>Temnykh</a:t>
            </a:r>
            <a:r>
              <a:rPr kumimoji="0" lang="en-US" sz="1200" b="0" i="0" u="none" strike="noStrike" kern="0" cap="none" spc="0" normalizeH="0" dirty="0" smtClean="0">
                <a:ln>
                  <a:noFill/>
                </a:ln>
                <a:solidFill>
                  <a:schemeClr val="tx1"/>
                </a:solidFill>
                <a:effectLst/>
                <a:uLnTx/>
                <a:uFillTx/>
                <a:latin typeface="+mn-lt"/>
                <a:ea typeface="+mn-ea"/>
                <a:cs typeface="+mn-cs"/>
              </a:rPr>
              <a:t> will provide technical  support</a:t>
            </a:r>
            <a:endParaRPr kumimoji="0" lang="en-US" sz="1200" b="0" i="0" u="none" strike="noStrike" kern="0" cap="none" spc="0" normalizeH="0" noProof="0" dirty="0" smtClean="0">
              <a:ln>
                <a:noFill/>
              </a:ln>
              <a:solidFill>
                <a:schemeClr val="tx1"/>
              </a:solidFill>
              <a:effectLst/>
              <a:uLnTx/>
              <a:uFillTx/>
              <a:latin typeface="+mn-lt"/>
              <a:ea typeface="+mn-ea"/>
              <a:cs typeface="+mn-cs"/>
            </a:endParaRPr>
          </a:p>
          <a:p>
            <a:pPr eaLnBrk="0" hangingPunct="0">
              <a:spcBef>
                <a:spcPct val="20000"/>
              </a:spcBef>
              <a:defRPr/>
            </a:pPr>
            <a:endParaRPr kumimoji="0" lang="en-US" sz="1200" b="0" i="0" u="none" strike="noStrike" kern="0" cap="none" spc="0" normalizeH="0" baseline="0" noProof="0" dirty="0" smtClean="0">
              <a:ln>
                <a:noFill/>
              </a:ln>
              <a:solidFill>
                <a:schemeClr val="tx1"/>
              </a:solidFill>
              <a:effectLst/>
              <a:uLnTx/>
              <a:uFillTx/>
              <a:latin typeface="+mn-lt"/>
            </a:endParaRPr>
          </a:p>
          <a:p>
            <a:pPr eaLnBrk="0" hangingPunct="0">
              <a:spcBef>
                <a:spcPct val="20000"/>
              </a:spcBef>
              <a:defRPr/>
            </a:pPr>
            <a:endParaRPr lang="en-US" sz="1200" kern="0" dirty="0" smtClean="0">
              <a:latin typeface="+mn-lt"/>
            </a:endParaRPr>
          </a:p>
          <a:p>
            <a:pPr eaLnBrk="0" hangingPunct="0">
              <a:spcBef>
                <a:spcPct val="20000"/>
              </a:spcBef>
              <a:defRPr/>
            </a:pPr>
            <a:r>
              <a:rPr lang="en-US" sz="1200" kern="0" dirty="0" smtClean="0">
                <a:latin typeface="+mn-lt"/>
              </a:rPr>
              <a:t>Rough cost estimate: $1.6M</a:t>
            </a:r>
          </a:p>
          <a:p>
            <a:pPr eaLnBrk="0" hangingPunct="0">
              <a:spcBef>
                <a:spcPct val="20000"/>
              </a:spcBef>
              <a:defRPr/>
            </a:pPr>
            <a:endParaRPr kumimoji="0" lang="en-US" sz="1200" b="0" i="0" u="none" strike="noStrike" kern="0" cap="none" spc="0" normalizeH="0" baseline="0" noProof="0" dirty="0" smtClean="0">
              <a:ln>
                <a:noFill/>
              </a:ln>
              <a:solidFill>
                <a:schemeClr val="tx1"/>
              </a:solidFill>
              <a:effectLst/>
              <a:uLnTx/>
              <a:uFillTx/>
              <a:latin typeface="+mn-lt"/>
            </a:endParaRPr>
          </a:p>
          <a:p>
            <a:pPr eaLnBrk="0" hangingPunct="0">
              <a:spcBef>
                <a:spcPct val="20000"/>
              </a:spcBef>
              <a:defRPr/>
            </a:pPr>
            <a:r>
              <a:rPr lang="en-US" sz="1200" kern="0" dirty="0" smtClean="0">
                <a:latin typeface="+mn-lt"/>
              </a:rPr>
              <a:t>Rough schedule estimate: 2 years</a:t>
            </a:r>
            <a:endParaRPr kumimoji="0" lang="en-US" sz="1200" b="0" i="0" u="none" strike="noStrike" kern="0" cap="none" spc="0" normalizeH="0" baseline="0" noProof="0" dirty="0" smtClean="0">
              <a:ln>
                <a:noFill/>
              </a:ln>
              <a:solidFill>
                <a:schemeClr val="tx1"/>
              </a:solidFill>
              <a:effectLst/>
              <a:uLnTx/>
              <a:uFillTx/>
              <a:latin typeface="+mn-lt"/>
            </a:endParaRPr>
          </a:p>
        </p:txBody>
      </p:sp>
      <p:pic>
        <p:nvPicPr>
          <p:cNvPr id="6" name="Picture 5" descr="DELTA-Scope_r07.jpg"/>
          <p:cNvPicPr>
            <a:picLocks noChangeAspect="1"/>
          </p:cNvPicPr>
          <p:nvPr/>
        </p:nvPicPr>
        <p:blipFill>
          <a:blip r:embed="rId2" cstate="print"/>
          <a:stretch>
            <a:fillRect/>
          </a:stretch>
        </p:blipFill>
        <p:spPr>
          <a:xfrm>
            <a:off x="3352800" y="762000"/>
            <a:ext cx="4949931" cy="5899032"/>
          </a:xfrm>
          <a:prstGeom prst="rect">
            <a:avLst/>
          </a:prstGeom>
        </p:spPr>
      </p:pic>
      <p:sp>
        <p:nvSpPr>
          <p:cNvPr id="7" name="Oval 6"/>
          <p:cNvSpPr/>
          <p:nvPr/>
        </p:nvSpPr>
        <p:spPr>
          <a:xfrm>
            <a:off x="3095172" y="2438400"/>
            <a:ext cx="2819400" cy="2902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33686" y="3780972"/>
            <a:ext cx="19050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34548" y="5837904"/>
            <a:ext cx="381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72200" y="6324600"/>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2667000" y="2743200"/>
            <a:ext cx="5334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0" y="3886200"/>
            <a:ext cx="1447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38400" y="4953000"/>
            <a:ext cx="3581400" cy="914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562600"/>
            <a:ext cx="3505200" cy="838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081252" y="5916564"/>
            <a:ext cx="27432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90304" y="5914104"/>
            <a:ext cx="381000" cy="260556"/>
          </a:xfrm>
          <a:prstGeom prst="rect">
            <a:avLst/>
          </a:prstGeom>
          <a:noFill/>
        </p:spPr>
        <p:txBody>
          <a:bodyPr wrap="none" rtlCol="0">
            <a:noAutofit/>
          </a:bodyPr>
          <a:lstStyle/>
          <a:p>
            <a:r>
              <a:rPr lang="en-US" sz="800" dirty="0" smtClean="0">
                <a:solidFill>
                  <a:schemeClr val="bg1">
                    <a:lumMod val="50000"/>
                  </a:schemeClr>
                </a:solidFill>
              </a:rPr>
              <a:t>$1.6M</a:t>
            </a:r>
            <a:endParaRPr lang="en-US" sz="800" dirty="0">
              <a:solidFill>
                <a:schemeClr val="bg1">
                  <a:lumMod val="50000"/>
                </a:schemeClr>
              </a:solidFill>
            </a:endParaRPr>
          </a:p>
        </p:txBody>
      </p:sp>
      <p:cxnSp>
        <p:nvCxnSpPr>
          <p:cNvPr id="25" name="Straight Connector 24"/>
          <p:cNvCxnSpPr/>
          <p:nvPr/>
        </p:nvCxnSpPr>
        <p:spPr>
          <a:xfrm>
            <a:off x="3869960" y="358140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078450" y="330783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10000" y="34290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oter Placeholder 3"/>
          <p:cNvSpPr>
            <a:spLocks noGrp="1"/>
          </p:cNvSpPr>
          <p:nvPr>
            <p:ph type="ftr" sz="quarter" idx="10"/>
          </p:nvPr>
        </p:nvSpPr>
        <p:spPr>
          <a:xfrm>
            <a:off x="1905000" y="6381750"/>
            <a:ext cx="3944937" cy="476250"/>
          </a:xfrm>
          <a:noFill/>
        </p:spPr>
        <p:txBody>
          <a:bodyPr/>
          <a:lstStyle/>
          <a:p>
            <a:r>
              <a:rPr lang="en-US" dirty="0" smtClean="0"/>
              <a:t>DELTA R&amp;D Project at SLAC</a:t>
            </a:r>
            <a:endParaRPr lang="en-US" dirty="0">
              <a:cs typeface="Arial" charset="0"/>
            </a:endParaRPr>
          </a:p>
          <a:p>
            <a:r>
              <a:rPr lang="en-US" dirty="0"/>
              <a:t>Page </a:t>
            </a:r>
            <a:fld id="{A8798C21-B766-48D6-B727-A17B379C52A2}" type="slidenum">
              <a:rPr lang="en-US"/>
              <a:pPr/>
              <a:t>9</a:t>
            </a:fld>
            <a:endParaRPr lang="en-US" dirty="0"/>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21591</TotalTime>
  <Words>1820</Words>
  <Application>Microsoft Office PowerPoint</Application>
  <PresentationFormat>On-screen Show (4:3)</PresentationFormat>
  <Paragraphs>285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2_Default Design</vt:lpstr>
      <vt:lpstr>DELTA R&amp;D Project at SLAC</vt:lpstr>
      <vt:lpstr>Project Motivation</vt:lpstr>
      <vt:lpstr>Slide 3</vt:lpstr>
      <vt:lpstr> Cornell 30-cm Model: Construction Steps</vt:lpstr>
      <vt:lpstr> Cornell 30-cm Model:: Magnetic Field Tuning </vt:lpstr>
      <vt:lpstr> Cornell 30-cm Model: Field Properties in Helical Mode</vt:lpstr>
      <vt:lpstr> Cornell 30-cm Model: Field Properties in Planar Mode</vt:lpstr>
      <vt:lpstr>Slide 8</vt:lpstr>
      <vt:lpstr>Slide 9</vt:lpstr>
      <vt:lpstr>Slide 10</vt:lpstr>
      <vt:lpstr>Slide 11</vt:lpstr>
      <vt:lpstr>Project Scope</vt:lpstr>
      <vt:lpstr>Slide 13</vt:lpstr>
      <vt:lpstr>Scientific Motivation</vt:lpstr>
      <vt:lpstr>General 1.5 m Permanent Magnet Assembly Detail</vt:lpstr>
      <vt:lpstr>Slide 16</vt:lpstr>
      <vt:lpstr>Vacuum Chamber Assembly</vt:lpstr>
      <vt:lpstr>Vacuum Chamber Assembly</vt:lpstr>
      <vt:lpstr>Vacuum Chamber Design Challenges</vt:lpstr>
      <vt:lpstr>GENESIS 1.3: 830eV, 2kA, 6 planar sections + Delta 3.2 m</vt:lpstr>
      <vt:lpstr>GENESIS 1.3: 830eV, 2kA, 7 planar sections + Delta 3.2 m</vt:lpstr>
      <vt:lpstr>Fluctuation of the polarization</vt:lpstr>
      <vt:lpstr>Polarization Simulations Discussions</vt:lpstr>
      <vt:lpstr>Slide 24</vt:lpstr>
      <vt:lpstr>Summary</vt:lpstr>
      <vt:lpstr>Slide 26</vt:lpstr>
    </vt:vector>
  </TitlesOfParts>
  <Company>Stanford Linear Accelerator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mtlee</dc:creator>
  <cp:lastModifiedBy>Nuhn</cp:lastModifiedBy>
  <cp:revision>420</cp:revision>
  <dcterms:created xsi:type="dcterms:W3CDTF">2008-11-05T19:53:02Z</dcterms:created>
  <dcterms:modified xsi:type="dcterms:W3CDTF">2012-03-05T17:36:37Z</dcterms:modified>
</cp:coreProperties>
</file>